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6"/>
  </p:notesMasterIdLst>
  <p:sldIdLst>
    <p:sldId id="319" r:id="rId5"/>
    <p:sldId id="294" r:id="rId6"/>
    <p:sldId id="321" r:id="rId7"/>
    <p:sldId id="356" r:id="rId8"/>
    <p:sldId id="431" r:id="rId9"/>
    <p:sldId id="432" r:id="rId10"/>
    <p:sldId id="389" r:id="rId11"/>
    <p:sldId id="358" r:id="rId12"/>
    <p:sldId id="359" r:id="rId13"/>
    <p:sldId id="360" r:id="rId14"/>
    <p:sldId id="391" r:id="rId15"/>
    <p:sldId id="390" r:id="rId16"/>
    <p:sldId id="363" r:id="rId17"/>
    <p:sldId id="364" r:id="rId18"/>
    <p:sldId id="365" r:id="rId19"/>
    <p:sldId id="332" r:id="rId20"/>
    <p:sldId id="367" r:id="rId21"/>
    <p:sldId id="368" r:id="rId22"/>
    <p:sldId id="369" r:id="rId23"/>
    <p:sldId id="392" r:id="rId24"/>
    <p:sldId id="371" r:id="rId25"/>
    <p:sldId id="393" r:id="rId26"/>
    <p:sldId id="400" r:id="rId27"/>
    <p:sldId id="394" r:id="rId28"/>
    <p:sldId id="376" r:id="rId29"/>
    <p:sldId id="395" r:id="rId30"/>
    <p:sldId id="405" r:id="rId31"/>
    <p:sldId id="404" r:id="rId32"/>
    <p:sldId id="378" r:id="rId33"/>
    <p:sldId id="396" r:id="rId34"/>
    <p:sldId id="380" r:id="rId35"/>
    <p:sldId id="398" r:id="rId36"/>
    <p:sldId id="406" r:id="rId37"/>
    <p:sldId id="382" r:id="rId38"/>
    <p:sldId id="383" r:id="rId39"/>
    <p:sldId id="407" r:id="rId40"/>
    <p:sldId id="408" r:id="rId41"/>
    <p:sldId id="409" r:id="rId42"/>
    <p:sldId id="410" r:id="rId43"/>
    <p:sldId id="387"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427" r:id="rId61"/>
    <p:sldId id="428" r:id="rId62"/>
    <p:sldId id="429" r:id="rId63"/>
    <p:sldId id="430" r:id="rId64"/>
    <p:sldId id="291"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94868" autoAdjust="0"/>
  </p:normalViewPr>
  <p:slideViewPr>
    <p:cSldViewPr snapToGrid="0" snapToObjects="1">
      <p:cViewPr varScale="1">
        <p:scale>
          <a:sx n="46" d="100"/>
          <a:sy n="46" d="100"/>
        </p:scale>
        <p:origin x="-1520"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8/8/16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rtl="0">
              <a:spcBef>
                <a:spcPts val="0"/>
              </a:spcBef>
              <a:buNone/>
            </a:pPr>
            <a:endParaRPr/>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295170" y="2972429"/>
            <a:ext cx="6267600" cy="5793600"/>
          </a:xfrm>
          <a:prstGeom prst="rect">
            <a:avLst/>
          </a:prstGeom>
        </p:spPr>
        <p:txBody>
          <a:bodyPr lIns="90500" tIns="90500" rIns="90500" bIns="90500" anchor="ctr" anchorCtr="0">
            <a:noAutofit/>
          </a:bodyPr>
          <a:lstStyle/>
          <a:p>
            <a:pPr lvl="0" rtl="0">
              <a:spcBef>
                <a:spcPts val="0"/>
              </a:spcBef>
              <a:buNone/>
            </a:pPr>
            <a:endParaRPr sz="1400"/>
          </a:p>
        </p:txBody>
      </p:sp>
      <p:sp>
        <p:nvSpPr>
          <p:cNvPr id="135" name="Shape 13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914400" y="4343400"/>
            <a:ext cx="5029199" cy="4114800"/>
          </a:xfrm>
          <a:prstGeom prst="rect">
            <a:avLst/>
          </a:prstGeom>
        </p:spPr>
        <p:txBody>
          <a:bodyPr lIns="91425" tIns="91425" rIns="91425" bIns="91425" anchor="ctr" anchorCtr="0">
            <a:noAutofit/>
          </a:bodyPr>
          <a:lstStyle/>
          <a:p>
            <a:pPr lvl="0" rtl="0">
              <a:spcBef>
                <a:spcPts val="0"/>
              </a:spcBef>
              <a:buNone/>
            </a:pPr>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25</a:t>
            </a:fld>
            <a:endParaRPr lang="en-US"/>
          </a:p>
        </p:txBody>
      </p:sp>
    </p:spTree>
    <p:extLst>
      <p:ext uri="{BB962C8B-B14F-4D97-AF65-F5344CB8AC3E}">
        <p14:creationId xmlns:p14="http://schemas.microsoft.com/office/powerpoint/2010/main" val="828319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377694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323855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29</a:t>
            </a:fld>
            <a:endParaRPr lang="en-US"/>
          </a:p>
        </p:txBody>
      </p:sp>
    </p:spTree>
    <p:extLst>
      <p:ext uri="{BB962C8B-B14F-4D97-AF65-F5344CB8AC3E}">
        <p14:creationId xmlns:p14="http://schemas.microsoft.com/office/powerpoint/2010/main" val="3623509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2315382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685D"/>
              </a:buClr>
              <a:buFont typeface="Arial"/>
              <a:buNone/>
              <a:defRPr sz="3200" b="0" i="0" u="none" strike="noStrike" cap="none">
                <a:solidFill>
                  <a:srgbClr val="00685D"/>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181492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54461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78" r:id="rId20"/>
    <p:sldLayoutId id="2147493479" r:id="rId21"/>
    <p:sldLayoutId id="2147493480" r:id="rId22"/>
    <p:sldLayoutId id="2147493481" r:id="rId2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2.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3.png"/><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22.png"/><Relationship Id="rId10" Type="http://schemas.openxmlformats.org/officeDocument/2006/relationships/image" Target="../media/image42.png"/><Relationship Id="rId1" Type="http://schemas.openxmlformats.org/officeDocument/2006/relationships/slideLayout" Target="../slideLayouts/slideLayout18.xml"/><Relationship Id="rId2"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1.png"/><Relationship Id="rId7" Type="http://schemas.openxmlformats.org/officeDocument/2006/relationships/image" Target="../media/image30.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45.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51.png"/><Relationship Id="rId5"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hyperlink" Target="https://mmonit.com/monit/" TargetMode="External"/><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bosh.io/docs/hm-config.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g"/><Relationship Id="rId6" Type="http://schemas.openxmlformats.org/officeDocument/2006/relationships/image" Target="../media/image20.jpg"/><Relationship Id="rId7" Type="http://schemas.openxmlformats.org/officeDocument/2006/relationships/image" Target="../media/image21.png"/><Relationship Id="rId1" Type="http://schemas.openxmlformats.org/officeDocument/2006/relationships/slideLayout" Target="../slideLayouts/slideLayout18.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BOSH Fundamentals</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
        <p:nvSpPr>
          <p:cNvPr id="8" name="Content Placeholder 10"/>
          <p:cNvSpPr>
            <a:spLocks noGrp="1"/>
          </p:cNvSpPr>
          <p:nvPr>
            <p:ph sz="quarter" idx="4294967295"/>
          </p:nvPr>
        </p:nvSpPr>
        <p:spPr>
          <a:xfrm>
            <a:off x="442928" y="4302144"/>
            <a:ext cx="5026550" cy="553998"/>
          </a:xfrm>
          <a:prstGeom prst="rect">
            <a:avLst/>
          </a:prstGeom>
        </p:spPr>
        <p:txBody>
          <a:bodyPr/>
          <a:lstStyle/>
          <a:p>
            <a:pPr marL="0" indent="0">
              <a:buNone/>
            </a:pPr>
            <a:r>
              <a:rPr lang="en-US" sz="1800" dirty="0">
                <a:solidFill>
                  <a:schemeClr val="bg2"/>
                </a:solidFill>
              </a:rPr>
              <a:t>V</a:t>
            </a:r>
            <a:r>
              <a:rPr lang="en-US" sz="1800" dirty="0" smtClean="0">
                <a:solidFill>
                  <a:schemeClr val="bg2"/>
                </a:solidFill>
              </a:rPr>
              <a:t>ivian </a:t>
            </a:r>
            <a:r>
              <a:rPr lang="en-US" sz="1800" dirty="0" err="1" smtClean="0">
                <a:solidFill>
                  <a:schemeClr val="bg2"/>
                </a:solidFill>
              </a:rPr>
              <a:t>Fialho</a:t>
            </a:r>
            <a:r>
              <a:rPr lang="en-US" sz="1800" dirty="0" smtClean="0">
                <a:solidFill>
                  <a:schemeClr val="bg2"/>
                </a:solidFill>
              </a:rPr>
              <a:t> – Platform Architect</a:t>
            </a:r>
          </a:p>
          <a:p>
            <a:pPr marL="0" indent="0">
              <a:buNone/>
            </a:pPr>
            <a:r>
              <a:rPr lang="en-US" sz="1800" dirty="0" err="1" smtClean="0">
                <a:solidFill>
                  <a:schemeClr val="bg2"/>
                </a:solidFill>
              </a:rPr>
              <a:t>vfialho@pivotal.io</a:t>
            </a:r>
            <a:endParaRPr lang="en-US" sz="1800" dirty="0">
              <a:solidFill>
                <a:schemeClr val="bg2"/>
              </a:solidFill>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3 Components of a BOSH Deployment</a:t>
            </a:r>
            <a:endParaRPr lang="en-US" dirty="0">
              <a:solidFill>
                <a:schemeClr val="accent1"/>
              </a:solidFill>
            </a:endParaRPr>
          </a:p>
        </p:txBody>
      </p:sp>
      <p:grpSp>
        <p:nvGrpSpPr>
          <p:cNvPr id="4" name="Shape 222"/>
          <p:cNvGrpSpPr/>
          <p:nvPr/>
        </p:nvGrpSpPr>
        <p:grpSpPr>
          <a:xfrm>
            <a:off x="1865594" y="2876961"/>
            <a:ext cx="1441518" cy="1166981"/>
            <a:chOff x="0" y="0"/>
            <a:chExt cx="1441518" cy="1166981"/>
          </a:xfrm>
        </p:grpSpPr>
        <p:sp>
          <p:nvSpPr>
            <p:cNvPr id="5" name="Shape 223"/>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 name="Shape 224"/>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7" name="Shape 225"/>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8" name="Shape 226"/>
          <p:cNvGrpSpPr/>
          <p:nvPr/>
        </p:nvGrpSpPr>
        <p:grpSpPr>
          <a:xfrm>
            <a:off x="3376985" y="1262634"/>
            <a:ext cx="2092499" cy="1037543"/>
            <a:chOff x="38100" y="0"/>
            <a:chExt cx="2092499" cy="1037543"/>
          </a:xfrm>
        </p:grpSpPr>
        <p:sp>
          <p:nvSpPr>
            <p:cNvPr id="9" name="Shape 227"/>
            <p:cNvSpPr/>
            <p:nvPr/>
          </p:nvSpPr>
          <p:spPr>
            <a:xfrm>
              <a:off x="38100" y="664043"/>
              <a:ext cx="2092499" cy="373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bg2"/>
                  </a:solidFill>
                  <a:latin typeface="Arial"/>
                  <a:ea typeface="Arial"/>
                  <a:cs typeface="Arial"/>
                  <a:sym typeface="Arial"/>
                </a:rPr>
                <a:t>Manifest</a:t>
              </a:r>
            </a:p>
          </p:txBody>
        </p:sp>
        <p:pic>
          <p:nvPicPr>
            <p:cNvPr id="10" name="Shape 228"/>
            <p:cNvPicPr preferRelativeResize="0"/>
            <p:nvPr/>
          </p:nvPicPr>
          <p:blipFill rotWithShape="1">
            <a:blip r:embed="rId2">
              <a:alphaModFix/>
            </a:blip>
            <a:srcRect/>
            <a:stretch/>
          </p:blipFill>
          <p:spPr>
            <a:xfrm>
              <a:off x="647020" y="0"/>
              <a:ext cx="798600" cy="715800"/>
            </a:xfrm>
            <a:prstGeom prst="rect">
              <a:avLst/>
            </a:prstGeom>
            <a:noFill/>
            <a:ln>
              <a:noFill/>
            </a:ln>
          </p:spPr>
        </p:pic>
      </p:grpSp>
      <p:grpSp>
        <p:nvGrpSpPr>
          <p:cNvPr id="11" name="Shape 229"/>
          <p:cNvGrpSpPr/>
          <p:nvPr/>
        </p:nvGrpSpPr>
        <p:grpSpPr>
          <a:xfrm>
            <a:off x="5008844" y="2876961"/>
            <a:ext cx="2269500" cy="1166999"/>
            <a:chOff x="-153964" y="0"/>
            <a:chExt cx="2269500" cy="1166999"/>
          </a:xfrm>
        </p:grpSpPr>
        <p:pic>
          <p:nvPicPr>
            <p:cNvPr id="12" name="Shape 230"/>
            <p:cNvPicPr preferRelativeResize="0"/>
            <p:nvPr/>
          </p:nvPicPr>
          <p:blipFill rotWithShape="1">
            <a:blip r:embed="rId3">
              <a:alphaModFix/>
            </a:blip>
            <a:srcRect/>
            <a:stretch/>
          </p:blipFill>
          <p:spPr>
            <a:xfrm>
              <a:off x="492893" y="0"/>
              <a:ext cx="1283699" cy="1166999"/>
            </a:xfrm>
            <a:prstGeom prst="rect">
              <a:avLst/>
            </a:prstGeom>
            <a:noFill/>
            <a:ln>
              <a:noFill/>
            </a:ln>
          </p:spPr>
        </p:pic>
        <p:sp>
          <p:nvSpPr>
            <p:cNvPr id="13" name="Shape 231"/>
            <p:cNvSpPr/>
            <p:nvPr/>
          </p:nvSpPr>
          <p:spPr>
            <a:xfrm>
              <a:off x="-153964" y="158132"/>
              <a:ext cx="2269500" cy="405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FFFFF"/>
                  </a:solidFill>
                  <a:latin typeface="Arial"/>
                  <a:ea typeface="Arial"/>
                  <a:cs typeface="Arial"/>
                  <a:sym typeface="Arial"/>
                </a:rPr>
                <a:t>Release</a:t>
              </a:r>
            </a:p>
          </p:txBody>
        </p:sp>
      </p:grpSp>
      <p:pic>
        <p:nvPicPr>
          <p:cNvPr id="14" name="Shape 232"/>
          <p:cNvPicPr preferRelativeResize="0"/>
          <p:nvPr/>
        </p:nvPicPr>
        <p:blipFill rotWithShape="1">
          <a:blip r:embed="rId4">
            <a:alphaModFix/>
          </a:blip>
          <a:srcRect/>
          <a:stretch/>
        </p:blipFill>
        <p:spPr>
          <a:xfrm rot="19576698">
            <a:off x="2383685" y="2278653"/>
            <a:ext cx="1808128" cy="76132"/>
          </a:xfrm>
          <a:prstGeom prst="rect">
            <a:avLst/>
          </a:prstGeom>
          <a:noFill/>
          <a:ln>
            <a:noFill/>
          </a:ln>
        </p:spPr>
      </p:pic>
      <p:pic>
        <p:nvPicPr>
          <p:cNvPr id="15" name="Shape 233"/>
          <p:cNvPicPr preferRelativeResize="0"/>
          <p:nvPr/>
        </p:nvPicPr>
        <p:blipFill rotWithShape="1">
          <a:blip r:embed="rId5">
            <a:alphaModFix/>
          </a:blip>
          <a:srcRect/>
          <a:stretch/>
        </p:blipFill>
        <p:spPr>
          <a:xfrm>
            <a:off x="3162693" y="3441700"/>
            <a:ext cx="2521199" cy="76199"/>
          </a:xfrm>
          <a:prstGeom prst="rect">
            <a:avLst/>
          </a:prstGeom>
          <a:noFill/>
          <a:ln>
            <a:noFill/>
          </a:ln>
        </p:spPr>
      </p:pic>
      <p:pic>
        <p:nvPicPr>
          <p:cNvPr id="16" name="Shape 234"/>
          <p:cNvPicPr preferRelativeResize="0"/>
          <p:nvPr/>
        </p:nvPicPr>
        <p:blipFill rotWithShape="1">
          <a:blip r:embed="rId6">
            <a:alphaModFix/>
          </a:blip>
          <a:srcRect/>
          <a:stretch/>
        </p:blipFill>
        <p:spPr>
          <a:xfrm rot="2109393">
            <a:off x="4619109" y="2326476"/>
            <a:ext cx="1745880" cy="76237"/>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240"/>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242"/>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6" name="Shape 243"/>
          <p:cNvSpPr/>
          <p:nvPr/>
        </p:nvSpPr>
        <p:spPr>
          <a:xfrm>
            <a:off x="3120239" y="2231653"/>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7" name="Shape 244"/>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8" name="Shape 245"/>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 name="Shape 246"/>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10" name="Shape 247"/>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1" name="Shape 248"/>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2" name="Shape 249"/>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3" name="Shape 250"/>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4" name="Shape 251"/>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5" name="Shape 252"/>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6" name="Shape 253"/>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7" name="Shape 254"/>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8" name="Shape 255"/>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9" name="Shape 256"/>
          <p:cNvSpPr/>
          <p:nvPr/>
        </p:nvSpPr>
        <p:spPr>
          <a:xfrm>
            <a:off x="417589" y="2001381"/>
            <a:ext cx="1090799"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Upload Stemcell</a:t>
            </a:r>
          </a:p>
        </p:txBody>
      </p:sp>
      <p:sp>
        <p:nvSpPr>
          <p:cNvPr id="20" name="Shape 257"/>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21" name="Shape 258"/>
          <p:cNvPicPr preferRelativeResize="0"/>
          <p:nvPr/>
        </p:nvPicPr>
        <p:blipFill rotWithShape="1">
          <a:blip r:embed="rId5">
            <a:alphaModFix/>
          </a:blip>
          <a:srcRect/>
          <a:stretch/>
        </p:blipFill>
        <p:spPr>
          <a:xfrm>
            <a:off x="4780032" y="2103433"/>
            <a:ext cx="213299" cy="274199"/>
          </a:xfrm>
          <a:prstGeom prst="rect">
            <a:avLst/>
          </a:prstGeom>
          <a:noFill/>
          <a:ln>
            <a:noFill/>
          </a:ln>
        </p:spPr>
      </p:pic>
      <p:sp>
        <p:nvSpPr>
          <p:cNvPr id="22" name="Shape 259"/>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23" name="Shape 260"/>
          <p:cNvPicPr preferRelativeResize="0"/>
          <p:nvPr/>
        </p:nvPicPr>
        <p:blipFill rotWithShape="1">
          <a:blip r:embed="rId6">
            <a:alphaModFix/>
          </a:blip>
          <a:srcRect/>
          <a:stretch/>
        </p:blipFill>
        <p:spPr>
          <a:xfrm>
            <a:off x="4753276" y="3100343"/>
            <a:ext cx="266699" cy="215999"/>
          </a:xfrm>
          <a:prstGeom prst="rect">
            <a:avLst/>
          </a:prstGeom>
          <a:noFill/>
          <a:ln>
            <a:noFill/>
          </a:ln>
        </p:spPr>
      </p:pic>
      <p:sp>
        <p:nvSpPr>
          <p:cNvPr id="24" name="Shape 261"/>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25" name="Shape 262"/>
          <p:cNvPicPr preferRelativeResize="0"/>
          <p:nvPr/>
        </p:nvPicPr>
        <p:blipFill rotWithShape="1">
          <a:blip r:embed="rId5">
            <a:alphaModFix/>
          </a:blip>
          <a:srcRect/>
          <a:stretch/>
        </p:blipFill>
        <p:spPr>
          <a:xfrm>
            <a:off x="1859033" y="2103433"/>
            <a:ext cx="213299" cy="274199"/>
          </a:xfrm>
          <a:prstGeom prst="rect">
            <a:avLst/>
          </a:prstGeom>
          <a:noFill/>
          <a:ln>
            <a:noFill/>
          </a:ln>
        </p:spPr>
      </p:pic>
      <p:pic>
        <p:nvPicPr>
          <p:cNvPr id="26" name="Shape 263"/>
          <p:cNvPicPr preferRelativeResize="0"/>
          <p:nvPr/>
        </p:nvPicPr>
        <p:blipFill rotWithShape="1">
          <a:blip r:embed="rId7">
            <a:alphaModFix/>
          </a:blip>
          <a:srcRect/>
          <a:stretch/>
        </p:blipFill>
        <p:spPr>
          <a:xfrm>
            <a:off x="1172408" y="2010952"/>
            <a:ext cx="404400" cy="474000"/>
          </a:xfrm>
          <a:prstGeom prst="rect">
            <a:avLst/>
          </a:prstGeom>
          <a:noFill/>
          <a:ln>
            <a:noFill/>
          </a:ln>
        </p:spPr>
      </p:pic>
    </p:spTree>
    <p:extLst>
      <p:ext uri="{BB962C8B-B14F-4D97-AF65-F5344CB8AC3E}">
        <p14:creationId xmlns:p14="http://schemas.microsoft.com/office/powerpoint/2010/main" val="314672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000"/>
                            </p:stCondLst>
                            <p:childTnLst>
                              <p:par>
                                <p:cTn id="18" presetID="23" presetClass="entr" presetSubtype="16"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p:tgtEl>
                                          <p:spTgt spid="26"/>
                                        </p:tgtEl>
                                        <p:attrNameLst>
                                          <p:attrName>ppt_w</p:attrName>
                                        </p:attrNameLst>
                                      </p:cBhvr>
                                      <p:tavLst>
                                        <p:tav tm="0">
                                          <p:val>
                                            <p:strVal val="0"/>
                                          </p:val>
                                        </p:tav>
                                        <p:tav tm="100000">
                                          <p:val>
                                            <p:strVal val="#ppt_w"/>
                                          </p:val>
                                        </p:tav>
                                      </p:tavLst>
                                    </p:anim>
                                    <p:anim calcmode="lin" valueType="num">
                                      <p:cBhvr additive="base">
                                        <p:cTn id="21" dur="750"/>
                                        <p:tgtEl>
                                          <p:spTgt spid="26"/>
                                        </p:tgtEl>
                                        <p:attrNameLst>
                                          <p:attrName>ppt_h</p:attrName>
                                        </p:attrNameLst>
                                      </p:cBhvr>
                                      <p:tavLst>
                                        <p:tav tm="0">
                                          <p:val>
                                            <p:strVal val="0"/>
                                          </p:val>
                                        </p:tav>
                                        <p:tav tm="100000">
                                          <p:val>
                                            <p:strVal val="#ppt_h"/>
                                          </p:val>
                                        </p:tav>
                                      </p:tavLst>
                                    </p:anim>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childTnLst>
                          </p:cTn>
                        </p:par>
                        <p:par>
                          <p:cTn id="26" fill="hold">
                            <p:stCondLst>
                              <p:cond delay="2750"/>
                            </p:stCondLst>
                            <p:childTnLst>
                              <p:par>
                                <p:cTn id="27" presetID="10" presetClass="exit" presetSubtype="0" fill="hold" nodeType="afterEffect">
                                  <p:stCondLst>
                                    <p:cond delay="0"/>
                                  </p:stCondLst>
                                  <p:childTnLst>
                                    <p:animEffect transition="out" filter="fade">
                                      <p:cBhvr>
                                        <p:cTn id="28" dur="800"/>
                                        <p:tgtEl>
                                          <p:spTgt spid="26"/>
                                        </p:tgtEl>
                                      </p:cBhvr>
                                    </p:animEffect>
                                    <p:set>
                                      <p:cBhvr>
                                        <p:cTn id="29" dur="1" fill="hold">
                                          <p:stCondLst>
                                            <p:cond delay="80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268"/>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271"/>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6" name="Shape 272"/>
          <p:cNvSpPr/>
          <p:nvPr/>
        </p:nvSpPr>
        <p:spPr>
          <a:xfrm>
            <a:off x="3120239" y="2231653"/>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7" name="Shape 273"/>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8" name="Shape 274"/>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 name="Shape 275"/>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10" name="Shape 276"/>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1" name="Shape 277"/>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2" name="Shape 278"/>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3" name="Shape 279"/>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4" name="Shape 280"/>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5" name="Shape 281"/>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6" name="Shape 282"/>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7" name="Shape 283"/>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8" name="Shape 284"/>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9" name="Shape 285"/>
          <p:cNvSpPr/>
          <p:nvPr/>
        </p:nvSpPr>
        <p:spPr>
          <a:xfrm>
            <a:off x="417589" y="2001381"/>
            <a:ext cx="1090799"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Upload Release</a:t>
            </a:r>
          </a:p>
        </p:txBody>
      </p:sp>
      <p:sp>
        <p:nvSpPr>
          <p:cNvPr id="20" name="Shape 286"/>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21" name="Shape 287"/>
          <p:cNvPicPr preferRelativeResize="0"/>
          <p:nvPr/>
        </p:nvPicPr>
        <p:blipFill rotWithShape="1">
          <a:blip r:embed="rId5">
            <a:alphaModFix/>
          </a:blip>
          <a:srcRect/>
          <a:stretch/>
        </p:blipFill>
        <p:spPr>
          <a:xfrm>
            <a:off x="4780032" y="2103433"/>
            <a:ext cx="213299" cy="274199"/>
          </a:xfrm>
          <a:prstGeom prst="rect">
            <a:avLst/>
          </a:prstGeom>
          <a:noFill/>
          <a:ln>
            <a:noFill/>
          </a:ln>
        </p:spPr>
      </p:pic>
      <p:sp>
        <p:nvSpPr>
          <p:cNvPr id="22" name="Shape 288"/>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23" name="Shape 289"/>
          <p:cNvPicPr preferRelativeResize="0"/>
          <p:nvPr/>
        </p:nvPicPr>
        <p:blipFill rotWithShape="1">
          <a:blip r:embed="rId6">
            <a:alphaModFix/>
          </a:blip>
          <a:srcRect/>
          <a:stretch/>
        </p:blipFill>
        <p:spPr>
          <a:xfrm>
            <a:off x="4753276" y="3100343"/>
            <a:ext cx="266699" cy="215999"/>
          </a:xfrm>
          <a:prstGeom prst="rect">
            <a:avLst/>
          </a:prstGeom>
          <a:noFill/>
          <a:ln>
            <a:noFill/>
          </a:ln>
        </p:spPr>
      </p:pic>
      <p:sp>
        <p:nvSpPr>
          <p:cNvPr id="24" name="Shape 290"/>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25" name="Shape 291"/>
          <p:cNvPicPr preferRelativeResize="0"/>
          <p:nvPr/>
        </p:nvPicPr>
        <p:blipFill rotWithShape="1">
          <a:blip r:embed="rId5">
            <a:alphaModFix/>
          </a:blip>
          <a:srcRect/>
          <a:stretch/>
        </p:blipFill>
        <p:spPr>
          <a:xfrm>
            <a:off x="1859033" y="2103433"/>
            <a:ext cx="213299" cy="274199"/>
          </a:xfrm>
          <a:prstGeom prst="rect">
            <a:avLst/>
          </a:prstGeom>
          <a:noFill/>
          <a:ln>
            <a:noFill/>
          </a:ln>
        </p:spPr>
      </p:pic>
      <p:pic>
        <p:nvPicPr>
          <p:cNvPr id="26" name="Shape 292"/>
          <p:cNvPicPr preferRelativeResize="0"/>
          <p:nvPr/>
        </p:nvPicPr>
        <p:blipFill rotWithShape="1">
          <a:blip r:embed="rId7">
            <a:alphaModFix/>
          </a:blip>
          <a:srcRect/>
          <a:stretch/>
        </p:blipFill>
        <p:spPr>
          <a:xfrm>
            <a:off x="1124063" y="2048768"/>
            <a:ext cx="438299" cy="398399"/>
          </a:xfrm>
          <a:prstGeom prst="rect">
            <a:avLst/>
          </a:prstGeom>
          <a:noFill/>
          <a:ln>
            <a:noFill/>
          </a:ln>
        </p:spPr>
      </p:pic>
    </p:spTree>
    <p:extLst>
      <p:ext uri="{BB962C8B-B14F-4D97-AF65-F5344CB8AC3E}">
        <p14:creationId xmlns:p14="http://schemas.microsoft.com/office/powerpoint/2010/main" val="3146722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p:tgtEl>
                                          <p:spTgt spid="26"/>
                                        </p:tgtEl>
                                        <p:attrNameLst>
                                          <p:attrName>ppt_w</p:attrName>
                                        </p:attrNameLst>
                                      </p:cBhvr>
                                      <p:tavLst>
                                        <p:tav tm="0">
                                          <p:val>
                                            <p:strVal val="0"/>
                                          </p:val>
                                        </p:tav>
                                        <p:tav tm="100000">
                                          <p:val>
                                            <p:strVal val="#ppt_w"/>
                                          </p:val>
                                        </p:tav>
                                      </p:tavLst>
                                    </p:anim>
                                    <p:anim calcmode="lin" valueType="num">
                                      <p:cBhvr additive="base">
                                        <p:cTn id="16" dur="750"/>
                                        <p:tgtEl>
                                          <p:spTgt spid="26"/>
                                        </p:tgtEl>
                                        <p:attrNameLst>
                                          <p:attrName>ppt_h</p:attrName>
                                        </p:attrNameLst>
                                      </p:cBhvr>
                                      <p:tavLst>
                                        <p:tav tm="0">
                                          <p:val>
                                            <p:strVal val="0"/>
                                          </p:val>
                                        </p:tav>
                                        <p:tav tm="100000">
                                          <p:val>
                                            <p:strVal val="#ppt_h"/>
                                          </p:val>
                                        </p:tav>
                                      </p:tavLst>
                                    </p:anim>
                                  </p:childTnLst>
                                </p:cTn>
                              </p:par>
                            </p:childTnLst>
                          </p:cTn>
                        </p:par>
                        <p:par>
                          <p:cTn id="17" fill="hold">
                            <p:stCondLst>
                              <p:cond delay="175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750"/>
                            </p:stCondLst>
                            <p:childTnLst>
                              <p:par>
                                <p:cTn id="22" presetID="10" presetClass="exit" presetSubtype="0" fill="hold" nodeType="afterEffect">
                                  <p:stCondLst>
                                    <p:cond delay="0"/>
                                  </p:stCondLst>
                                  <p:childTnLst>
                                    <p:animEffect transition="out" filter="fade">
                                      <p:cBhvr>
                                        <p:cTn id="23" dur="1000"/>
                                        <p:tgtEl>
                                          <p:spTgt spid="26"/>
                                        </p:tgtEl>
                                      </p:cBhvr>
                                    </p:animEffect>
                                    <p:set>
                                      <p:cBhvr>
                                        <p:cTn id="24" dur="1" fill="hold">
                                          <p:stCondLst>
                                            <p:cond delay="100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297"/>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300"/>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6" name="Shape 301"/>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7" name="Shape 302"/>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8" name="Shape 303"/>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9" name="Shape 304"/>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0" name="Shape 305"/>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1" name="Shape 306"/>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2" name="Shape 307"/>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3" name="Shape 308"/>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4" name="Shape 309"/>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5" name="Shape 310"/>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6" name="Shape 311"/>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7" name="Shape 312"/>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8" name="Shape 313"/>
          <p:cNvSpPr/>
          <p:nvPr/>
        </p:nvSpPr>
        <p:spPr>
          <a:xfrm>
            <a:off x="417589" y="1937881"/>
            <a:ext cx="1090799" cy="294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Set Manifest</a:t>
            </a:r>
          </a:p>
        </p:txBody>
      </p:sp>
      <p:sp>
        <p:nvSpPr>
          <p:cNvPr id="19" name="Shape 314"/>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20" name="Shape 315"/>
          <p:cNvPicPr preferRelativeResize="0"/>
          <p:nvPr/>
        </p:nvPicPr>
        <p:blipFill rotWithShape="1">
          <a:blip r:embed="rId5">
            <a:alphaModFix/>
          </a:blip>
          <a:srcRect/>
          <a:stretch/>
        </p:blipFill>
        <p:spPr>
          <a:xfrm>
            <a:off x="4780032" y="2103433"/>
            <a:ext cx="213299" cy="274199"/>
          </a:xfrm>
          <a:prstGeom prst="rect">
            <a:avLst/>
          </a:prstGeom>
          <a:noFill/>
          <a:ln>
            <a:noFill/>
          </a:ln>
        </p:spPr>
      </p:pic>
      <p:sp>
        <p:nvSpPr>
          <p:cNvPr id="21" name="Shape 316"/>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22" name="Shape 317"/>
          <p:cNvPicPr preferRelativeResize="0"/>
          <p:nvPr/>
        </p:nvPicPr>
        <p:blipFill rotWithShape="1">
          <a:blip r:embed="rId6">
            <a:alphaModFix/>
          </a:blip>
          <a:srcRect/>
          <a:stretch/>
        </p:blipFill>
        <p:spPr>
          <a:xfrm>
            <a:off x="4753276" y="3100343"/>
            <a:ext cx="266699" cy="215999"/>
          </a:xfrm>
          <a:prstGeom prst="rect">
            <a:avLst/>
          </a:prstGeom>
          <a:noFill/>
          <a:ln>
            <a:noFill/>
          </a:ln>
        </p:spPr>
      </p:pic>
      <p:sp>
        <p:nvSpPr>
          <p:cNvPr id="23" name="Shape 318"/>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24" name="Shape 319"/>
          <p:cNvPicPr preferRelativeResize="0"/>
          <p:nvPr/>
        </p:nvPicPr>
        <p:blipFill rotWithShape="1">
          <a:blip r:embed="rId5">
            <a:alphaModFix/>
          </a:blip>
          <a:srcRect/>
          <a:stretch/>
        </p:blipFill>
        <p:spPr>
          <a:xfrm>
            <a:off x="1859033" y="2103433"/>
            <a:ext cx="213299" cy="274199"/>
          </a:xfrm>
          <a:prstGeom prst="rect">
            <a:avLst/>
          </a:prstGeom>
          <a:noFill/>
          <a:ln>
            <a:noFill/>
          </a:ln>
        </p:spPr>
      </p:pic>
      <p:pic>
        <p:nvPicPr>
          <p:cNvPr id="25" name="Shape 320"/>
          <p:cNvPicPr preferRelativeResize="0"/>
          <p:nvPr/>
        </p:nvPicPr>
        <p:blipFill rotWithShape="1">
          <a:blip r:embed="rId7">
            <a:alphaModFix/>
          </a:blip>
          <a:srcRect/>
          <a:stretch/>
        </p:blipFill>
        <p:spPr>
          <a:xfrm>
            <a:off x="872561" y="2168827"/>
            <a:ext cx="368400" cy="330300"/>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3" presetClass="entr" presetSubtype="16"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750"/>
                                        <p:tgtEl>
                                          <p:spTgt spid="25"/>
                                        </p:tgtEl>
                                        <p:attrNameLst>
                                          <p:attrName>ppt_w</p:attrName>
                                        </p:attrNameLst>
                                      </p:cBhvr>
                                      <p:tavLst>
                                        <p:tav tm="0">
                                          <p:val>
                                            <p:strVal val="0"/>
                                          </p:val>
                                        </p:tav>
                                        <p:tav tm="100000">
                                          <p:val>
                                            <p:strVal val="#ppt_w"/>
                                          </p:val>
                                        </p:tav>
                                      </p:tavLst>
                                    </p:anim>
                                    <p:anim calcmode="lin" valueType="num">
                                      <p:cBhvr additive="base">
                                        <p:cTn id="16" dur="750"/>
                                        <p:tgtEl>
                                          <p:spTgt spid="25"/>
                                        </p:tgtEl>
                                        <p:attrNameLst>
                                          <p:attrName>ppt_h</p:attrName>
                                        </p:attrNameLst>
                                      </p:cBhvr>
                                      <p:tavLst>
                                        <p:tav tm="0">
                                          <p:val>
                                            <p:strVal val="0"/>
                                          </p:val>
                                        </p:tav>
                                        <p:tav tm="100000">
                                          <p:val>
                                            <p:strVal val="#ppt_h"/>
                                          </p:val>
                                        </p:tav>
                                      </p:tavLst>
                                    </p:anim>
                                  </p:childTnLst>
                                </p:cTn>
                              </p:par>
                            </p:childTnLst>
                          </p:cTn>
                        </p:par>
                        <p:par>
                          <p:cTn id="17" fill="hold">
                            <p:stCondLst>
                              <p:cond delay="1750"/>
                            </p:stCondLst>
                            <p:childTnLst>
                              <p:par>
                                <p:cTn id="18" presetID="10" presetClass="exit" presetSubtype="0" fill="hold" nodeType="afterEffect">
                                  <p:stCondLst>
                                    <p:cond delay="0"/>
                                  </p:stCondLst>
                                  <p:childTnLst>
                                    <p:animEffect transition="out" filter="fade">
                                      <p:cBhvr>
                                        <p:cTn id="19" dur="1000"/>
                                        <p:tgtEl>
                                          <p:spTgt spid="25"/>
                                        </p:tgtEl>
                                      </p:cBhvr>
                                    </p:animEffect>
                                    <p:set>
                                      <p:cBhvr>
                                        <p:cTn id="20" dur="1" fill="hold">
                                          <p:stCondLst>
                                            <p:cond delay="100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BOSH deployment </a:t>
            </a:r>
            <a:endParaRPr lang="en-US" dirty="0">
              <a:solidFill>
                <a:srgbClr val="138A7E"/>
              </a:solidFill>
            </a:endParaRPr>
          </a:p>
        </p:txBody>
      </p:sp>
      <p:sp>
        <p:nvSpPr>
          <p:cNvPr id="4" name="Shape 325"/>
          <p:cNvSpPr/>
          <p:nvPr/>
        </p:nvSpPr>
        <p:spPr>
          <a:xfrm>
            <a:off x="22892" y="1065775"/>
            <a:ext cx="3076500" cy="3451500"/>
          </a:xfrm>
          <a:prstGeom prst="roundRect">
            <a:avLst>
              <a:gd name="adj" fmla="val 3966"/>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 name="Shape 328"/>
          <p:cNvSpPr/>
          <p:nvPr/>
        </p:nvSpPr>
        <p:spPr>
          <a:xfrm>
            <a:off x="3093415" y="1080848"/>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6" name="Shape 329"/>
          <p:cNvSpPr/>
          <p:nvPr/>
        </p:nvSpPr>
        <p:spPr>
          <a:xfrm>
            <a:off x="3120239" y="2231653"/>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7" name="Shape 330"/>
          <p:cNvCxnSpPr/>
          <p:nvPr/>
        </p:nvCxnSpPr>
        <p:spPr>
          <a:xfrm rot="10800000" flipH="1">
            <a:off x="4529885" y="2419100"/>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8" name="Shape 331"/>
          <p:cNvCxnSpPr/>
          <p:nvPr/>
        </p:nvCxnSpPr>
        <p:spPr>
          <a:xfrm>
            <a:off x="4525596" y="1863591"/>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 name="Shape 332"/>
          <p:cNvSpPr/>
          <p:nvPr/>
        </p:nvSpPr>
        <p:spPr>
          <a:xfrm>
            <a:off x="3202374" y="2512456"/>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Blobstore</a:t>
            </a:r>
          </a:p>
        </p:txBody>
      </p:sp>
      <p:sp>
        <p:nvSpPr>
          <p:cNvPr id="10" name="Shape 333"/>
          <p:cNvSpPr/>
          <p:nvPr/>
        </p:nvSpPr>
        <p:spPr>
          <a:xfrm>
            <a:off x="3252005" y="2598184"/>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1" name="Shape 334"/>
          <p:cNvPicPr preferRelativeResize="0"/>
          <p:nvPr/>
        </p:nvPicPr>
        <p:blipFill rotWithShape="1">
          <a:blip r:embed="rId2">
            <a:alphaModFix/>
          </a:blip>
          <a:srcRect l="3262" t="13726" r="13076" b="40957"/>
          <a:stretch/>
        </p:blipFill>
        <p:spPr>
          <a:xfrm>
            <a:off x="5535235" y="1106713"/>
            <a:ext cx="1023900" cy="554399"/>
          </a:xfrm>
          <a:prstGeom prst="rect">
            <a:avLst/>
          </a:prstGeom>
          <a:noFill/>
          <a:ln>
            <a:noFill/>
          </a:ln>
        </p:spPr>
      </p:pic>
      <p:sp>
        <p:nvSpPr>
          <p:cNvPr id="12" name="Shape 335"/>
          <p:cNvSpPr/>
          <p:nvPr/>
        </p:nvSpPr>
        <p:spPr>
          <a:xfrm>
            <a:off x="5778094" y="1599259"/>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a:solidFill>
                  <a:srgbClr val="535353"/>
                </a:solidFill>
                <a:latin typeface="Arial"/>
                <a:ea typeface="Arial"/>
                <a:cs typeface="Arial"/>
                <a:sym typeface="Arial"/>
              </a:rPr>
              <a:t>BOSH</a:t>
            </a:r>
          </a:p>
        </p:txBody>
      </p:sp>
      <p:sp>
        <p:nvSpPr>
          <p:cNvPr id="13" name="Shape 336"/>
          <p:cNvSpPr/>
          <p:nvPr/>
        </p:nvSpPr>
        <p:spPr>
          <a:xfrm>
            <a:off x="3202374" y="3519141"/>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Monitor</a:t>
            </a:r>
          </a:p>
        </p:txBody>
      </p:sp>
      <p:pic>
        <p:nvPicPr>
          <p:cNvPr id="14" name="Shape 337"/>
          <p:cNvPicPr preferRelativeResize="0"/>
          <p:nvPr/>
        </p:nvPicPr>
        <p:blipFill rotWithShape="1">
          <a:blip r:embed="rId3">
            <a:alphaModFix/>
          </a:blip>
          <a:srcRect/>
          <a:stretch/>
        </p:blipFill>
        <p:spPr>
          <a:xfrm>
            <a:off x="3302503" y="3649651"/>
            <a:ext cx="241199" cy="227099"/>
          </a:xfrm>
          <a:prstGeom prst="rect">
            <a:avLst/>
          </a:prstGeom>
          <a:noFill/>
          <a:ln>
            <a:noFill/>
          </a:ln>
        </p:spPr>
      </p:pic>
      <p:sp>
        <p:nvSpPr>
          <p:cNvPr id="15" name="Shape 338"/>
          <p:cNvSpPr/>
          <p:nvPr/>
        </p:nvSpPr>
        <p:spPr>
          <a:xfrm>
            <a:off x="3202374" y="1621837"/>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DB</a:t>
            </a:r>
          </a:p>
        </p:txBody>
      </p:sp>
      <p:sp>
        <p:nvSpPr>
          <p:cNvPr id="16" name="Shape 339"/>
          <p:cNvSpPr/>
          <p:nvPr/>
        </p:nvSpPr>
        <p:spPr>
          <a:xfrm>
            <a:off x="3252005" y="1681952"/>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7" name="Shape 340"/>
          <p:cNvSpPr/>
          <p:nvPr/>
        </p:nvSpPr>
        <p:spPr>
          <a:xfrm>
            <a:off x="404888" y="1846261"/>
            <a:ext cx="13035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8" name="Shape 341"/>
          <p:cNvPicPr preferRelativeResize="0"/>
          <p:nvPr/>
        </p:nvPicPr>
        <p:blipFill rotWithShape="1">
          <a:blip r:embed="rId4">
            <a:alphaModFix/>
          </a:blip>
          <a:srcRect/>
          <a:stretch/>
        </p:blipFill>
        <p:spPr>
          <a:xfrm>
            <a:off x="77832" y="1808161"/>
            <a:ext cx="438299" cy="776399"/>
          </a:xfrm>
          <a:prstGeom prst="rect">
            <a:avLst/>
          </a:prstGeom>
          <a:noFill/>
          <a:ln>
            <a:noFill/>
          </a:ln>
        </p:spPr>
      </p:pic>
      <p:sp>
        <p:nvSpPr>
          <p:cNvPr id="19" name="Shape 342"/>
          <p:cNvSpPr/>
          <p:nvPr/>
        </p:nvSpPr>
        <p:spPr>
          <a:xfrm>
            <a:off x="417589" y="2001381"/>
            <a:ext cx="1090799" cy="294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Deploy</a:t>
            </a:r>
          </a:p>
        </p:txBody>
      </p:sp>
      <p:sp>
        <p:nvSpPr>
          <p:cNvPr id="20" name="Shape 343"/>
          <p:cNvSpPr/>
          <p:nvPr/>
        </p:nvSpPr>
        <p:spPr>
          <a:xfrm>
            <a:off x="6701703" y="1065775"/>
            <a:ext cx="2379899" cy="3451500"/>
          </a:xfrm>
          <a:prstGeom prst="roundRect">
            <a:avLst>
              <a:gd name="adj" fmla="val 2135"/>
            </a:avLst>
          </a:prstGeom>
          <a:solidFill>
            <a:srgbClr val="A7A7A7"/>
          </a:solidFill>
          <a:ln>
            <a:noFill/>
          </a:ln>
        </p:spPr>
        <p:txBody>
          <a:bodyPr lIns="0" tIns="0" rIns="0" bIns="0" anchor="b" anchorCtr="0">
            <a:noAutofit/>
          </a:bodyPr>
          <a:lstStyle/>
          <a:p>
            <a:pPr marL="0" marR="0" lvl="0" indent="0" algn="r" rtl="0">
              <a:spcBef>
                <a:spcPts val="0"/>
              </a:spcBef>
              <a:buSzPct val="25000"/>
              <a:buNone/>
            </a:pPr>
            <a:r>
              <a:rPr lang="en" sz="1800" b="0" i="0" u="none" strike="noStrike" cap="none">
                <a:solidFill>
                  <a:srgbClr val="FFFFFF"/>
                </a:solidFill>
                <a:latin typeface="Arial"/>
                <a:ea typeface="Arial"/>
                <a:cs typeface="Arial"/>
                <a:sym typeface="Arial"/>
              </a:rPr>
              <a:t> </a:t>
            </a:r>
          </a:p>
        </p:txBody>
      </p:sp>
      <p:sp>
        <p:nvSpPr>
          <p:cNvPr id="21" name="Shape 344"/>
          <p:cNvSpPr/>
          <p:nvPr/>
        </p:nvSpPr>
        <p:spPr>
          <a:xfrm>
            <a:off x="6766257" y="1806502"/>
            <a:ext cx="2250899" cy="894000"/>
          </a:xfrm>
          <a:prstGeom prst="roundRect">
            <a:avLst>
              <a:gd name="adj" fmla="val 4579"/>
            </a:avLst>
          </a:prstGeom>
          <a:solidFill>
            <a:srgbClr val="29756E"/>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22" name="Shape 345"/>
          <p:cNvSpPr/>
          <p:nvPr/>
        </p:nvSpPr>
        <p:spPr>
          <a:xfrm>
            <a:off x="6903410" y="2209342"/>
            <a:ext cx="1224599" cy="274499"/>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 sz="1500" b="0" i="0" u="none" strike="noStrike" cap="none">
                <a:solidFill>
                  <a:srgbClr val="FFFFFF"/>
                </a:solidFill>
                <a:latin typeface="Arial"/>
                <a:ea typeface="Arial"/>
                <a:cs typeface="Arial"/>
                <a:sym typeface="Arial"/>
              </a:rPr>
              <a:t>Worker VMs</a:t>
            </a:r>
          </a:p>
        </p:txBody>
      </p:sp>
      <p:grpSp>
        <p:nvGrpSpPr>
          <p:cNvPr id="23" name="Shape 346"/>
          <p:cNvGrpSpPr/>
          <p:nvPr/>
        </p:nvGrpSpPr>
        <p:grpSpPr>
          <a:xfrm>
            <a:off x="8264946" y="1876806"/>
            <a:ext cx="650079" cy="753332"/>
            <a:chOff x="0" y="0"/>
            <a:chExt cx="650079" cy="753332"/>
          </a:xfrm>
        </p:grpSpPr>
        <p:pic>
          <p:nvPicPr>
            <p:cNvPr id="24" name="Shape 347"/>
            <p:cNvPicPr preferRelativeResize="0"/>
            <p:nvPr/>
          </p:nvPicPr>
          <p:blipFill rotWithShape="1">
            <a:blip r:embed="rId5">
              <a:alphaModFix/>
            </a:blip>
            <a:srcRect/>
            <a:stretch/>
          </p:blipFill>
          <p:spPr>
            <a:xfrm>
              <a:off x="0" y="185425"/>
              <a:ext cx="313200" cy="366899"/>
            </a:xfrm>
            <a:prstGeom prst="rect">
              <a:avLst/>
            </a:prstGeom>
            <a:noFill/>
            <a:ln>
              <a:noFill/>
            </a:ln>
          </p:spPr>
        </p:pic>
        <p:pic>
          <p:nvPicPr>
            <p:cNvPr id="25" name="Shape 348"/>
            <p:cNvPicPr preferRelativeResize="0"/>
            <p:nvPr/>
          </p:nvPicPr>
          <p:blipFill rotWithShape="1">
            <a:blip r:embed="rId5">
              <a:alphaModFix/>
            </a:blip>
            <a:srcRect/>
            <a:stretch/>
          </p:blipFill>
          <p:spPr>
            <a:xfrm>
              <a:off x="167318" y="285928"/>
              <a:ext cx="313200" cy="366899"/>
            </a:xfrm>
            <a:prstGeom prst="rect">
              <a:avLst/>
            </a:prstGeom>
            <a:noFill/>
            <a:ln>
              <a:noFill/>
            </a:ln>
          </p:spPr>
        </p:pic>
        <p:pic>
          <p:nvPicPr>
            <p:cNvPr id="26" name="Shape 349"/>
            <p:cNvPicPr preferRelativeResize="0"/>
            <p:nvPr/>
          </p:nvPicPr>
          <p:blipFill rotWithShape="1">
            <a:blip r:embed="rId5">
              <a:alphaModFix/>
            </a:blip>
            <a:srcRect/>
            <a:stretch/>
          </p:blipFill>
          <p:spPr>
            <a:xfrm>
              <a:off x="334637" y="386432"/>
              <a:ext cx="313200" cy="366899"/>
            </a:xfrm>
            <a:prstGeom prst="rect">
              <a:avLst/>
            </a:prstGeom>
            <a:noFill/>
            <a:ln>
              <a:noFill/>
            </a:ln>
          </p:spPr>
        </p:pic>
        <p:pic>
          <p:nvPicPr>
            <p:cNvPr id="27" name="Shape 350"/>
            <p:cNvPicPr preferRelativeResize="0"/>
            <p:nvPr/>
          </p:nvPicPr>
          <p:blipFill rotWithShape="1">
            <a:blip r:embed="rId5">
              <a:alphaModFix/>
            </a:blip>
            <a:srcRect/>
            <a:stretch/>
          </p:blipFill>
          <p:spPr>
            <a:xfrm>
              <a:off x="2239" y="0"/>
              <a:ext cx="313200" cy="366899"/>
            </a:xfrm>
            <a:prstGeom prst="rect">
              <a:avLst/>
            </a:prstGeom>
            <a:noFill/>
            <a:ln>
              <a:noFill/>
            </a:ln>
          </p:spPr>
        </p:pic>
        <p:pic>
          <p:nvPicPr>
            <p:cNvPr id="28" name="Shape 351"/>
            <p:cNvPicPr preferRelativeResize="0"/>
            <p:nvPr/>
          </p:nvPicPr>
          <p:blipFill rotWithShape="1">
            <a:blip r:embed="rId5">
              <a:alphaModFix/>
            </a:blip>
            <a:srcRect/>
            <a:stretch/>
          </p:blipFill>
          <p:spPr>
            <a:xfrm>
              <a:off x="169558" y="100503"/>
              <a:ext cx="313200" cy="366899"/>
            </a:xfrm>
            <a:prstGeom prst="rect">
              <a:avLst/>
            </a:prstGeom>
            <a:noFill/>
            <a:ln>
              <a:noFill/>
            </a:ln>
          </p:spPr>
        </p:pic>
        <p:pic>
          <p:nvPicPr>
            <p:cNvPr id="29" name="Shape 352"/>
            <p:cNvPicPr preferRelativeResize="0"/>
            <p:nvPr/>
          </p:nvPicPr>
          <p:blipFill rotWithShape="1">
            <a:blip r:embed="rId5">
              <a:alphaModFix/>
            </a:blip>
            <a:srcRect/>
            <a:stretch/>
          </p:blipFill>
          <p:spPr>
            <a:xfrm>
              <a:off x="336879" y="201006"/>
              <a:ext cx="313200" cy="366899"/>
            </a:xfrm>
            <a:prstGeom prst="rect">
              <a:avLst/>
            </a:prstGeom>
            <a:noFill/>
            <a:ln>
              <a:noFill/>
            </a:ln>
          </p:spPr>
        </p:pic>
      </p:grpSp>
      <p:cxnSp>
        <p:nvCxnSpPr>
          <p:cNvPr id="30" name="Shape 353"/>
          <p:cNvCxnSpPr/>
          <p:nvPr/>
        </p:nvCxnSpPr>
        <p:spPr>
          <a:xfrm>
            <a:off x="6587968" y="2243966"/>
            <a:ext cx="207299" cy="0"/>
          </a:xfrm>
          <a:prstGeom prst="straightConnector1">
            <a:avLst/>
          </a:prstGeom>
          <a:noFill/>
          <a:ln w="19050" cap="flat" cmpd="sng">
            <a:solidFill>
              <a:srgbClr val="535353"/>
            </a:solidFill>
            <a:prstDash val="solid"/>
            <a:round/>
            <a:headEnd type="none" w="med" len="med"/>
            <a:tailEnd type="triangle" w="lg" len="lg"/>
          </a:ln>
        </p:spPr>
      </p:cxnSp>
      <p:cxnSp>
        <p:nvCxnSpPr>
          <p:cNvPr id="31" name="Shape 354"/>
          <p:cNvCxnSpPr/>
          <p:nvPr/>
        </p:nvCxnSpPr>
        <p:spPr>
          <a:xfrm>
            <a:off x="7758171" y="2736188"/>
            <a:ext cx="0" cy="305699"/>
          </a:xfrm>
          <a:prstGeom prst="straightConnector1">
            <a:avLst/>
          </a:prstGeom>
          <a:noFill/>
          <a:ln w="19050" cap="flat" cmpd="sng">
            <a:solidFill>
              <a:srgbClr val="535353"/>
            </a:solidFill>
            <a:prstDash val="solid"/>
            <a:round/>
            <a:headEnd type="none" w="med" len="med"/>
            <a:tailEnd type="triangle" w="lg" len="lg"/>
          </a:ln>
        </p:spPr>
      </p:cxnSp>
      <p:grpSp>
        <p:nvGrpSpPr>
          <p:cNvPr id="32" name="Shape 355"/>
          <p:cNvGrpSpPr/>
          <p:nvPr/>
        </p:nvGrpSpPr>
        <p:grpSpPr>
          <a:xfrm>
            <a:off x="6820550" y="3043657"/>
            <a:ext cx="2199600" cy="682500"/>
            <a:chOff x="0" y="0"/>
            <a:chExt cx="2199600" cy="682500"/>
          </a:xfrm>
        </p:grpSpPr>
        <p:sp>
          <p:nvSpPr>
            <p:cNvPr id="33" name="Shape 356"/>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4" name="Shape 357"/>
            <p:cNvSpPr/>
            <p:nvPr/>
          </p:nvSpPr>
          <p:spPr>
            <a:xfrm>
              <a:off x="41350" y="19883"/>
              <a:ext cx="2045999"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Target VM</a:t>
              </a:r>
            </a:p>
          </p:txBody>
        </p:sp>
        <p:pic>
          <p:nvPicPr>
            <p:cNvPr id="35" name="Shape 358"/>
            <p:cNvPicPr preferRelativeResize="0"/>
            <p:nvPr/>
          </p:nvPicPr>
          <p:blipFill rotWithShape="1">
            <a:blip r:embed="rId6">
              <a:alphaModFix/>
            </a:blip>
            <a:srcRect/>
            <a:stretch/>
          </p:blipFill>
          <p:spPr>
            <a:xfrm>
              <a:off x="1692456" y="170943"/>
              <a:ext cx="404400" cy="474000"/>
            </a:xfrm>
            <a:prstGeom prst="rect">
              <a:avLst/>
            </a:prstGeom>
            <a:noFill/>
            <a:ln>
              <a:noFill/>
            </a:ln>
          </p:spPr>
        </p:pic>
        <p:sp>
          <p:nvSpPr>
            <p:cNvPr id="36" name="Shape 359"/>
            <p:cNvSpPr/>
            <p:nvPr/>
          </p:nvSpPr>
          <p:spPr>
            <a:xfrm rot="-10343984">
              <a:off x="47604" y="196871"/>
              <a:ext cx="201873" cy="178242"/>
            </a:xfrm>
            <a:custGeom>
              <a:avLst/>
              <a:gdLst/>
              <a:ahLst/>
              <a:cxnLst/>
              <a:rect l="0" t="0" r="0" b="0"/>
              <a:pathLst>
                <a:path w="120000" h="120000" extrusionOk="0">
                  <a:moveTo>
                    <a:pt x="31909" y="81757"/>
                  </a:moveTo>
                  <a:cubicBezTo>
                    <a:pt x="37220" y="80958"/>
                    <a:pt x="40948" y="75432"/>
                    <a:pt x="40241" y="69418"/>
                  </a:cubicBezTo>
                  <a:cubicBezTo>
                    <a:pt x="39534" y="63403"/>
                    <a:pt x="34661" y="59177"/>
                    <a:pt x="29355" y="59977"/>
                  </a:cubicBezTo>
                  <a:cubicBezTo>
                    <a:pt x="24044" y="60776"/>
                    <a:pt x="20316" y="66301"/>
                    <a:pt x="21023" y="72316"/>
                  </a:cubicBezTo>
                  <a:cubicBezTo>
                    <a:pt x="21730" y="78330"/>
                    <a:pt x="26603" y="82556"/>
                    <a:pt x="31909" y="81757"/>
                  </a:cubicBezTo>
                  <a:close/>
                  <a:moveTo>
                    <a:pt x="60914" y="77387"/>
                  </a:moveTo>
                  <a:cubicBezTo>
                    <a:pt x="66219" y="76588"/>
                    <a:pt x="69947" y="71062"/>
                    <a:pt x="69246" y="65048"/>
                  </a:cubicBezTo>
                  <a:cubicBezTo>
                    <a:pt x="68539" y="59034"/>
                    <a:pt x="63666" y="54807"/>
                    <a:pt x="58355" y="55607"/>
                  </a:cubicBezTo>
                  <a:cubicBezTo>
                    <a:pt x="53049" y="56406"/>
                    <a:pt x="49321" y="61931"/>
                    <a:pt x="50022" y="67946"/>
                  </a:cubicBezTo>
                  <a:cubicBezTo>
                    <a:pt x="50729" y="73960"/>
                    <a:pt x="55603" y="78186"/>
                    <a:pt x="60914" y="77387"/>
                  </a:cubicBezTo>
                  <a:close/>
                  <a:moveTo>
                    <a:pt x="89913" y="73011"/>
                  </a:moveTo>
                  <a:cubicBezTo>
                    <a:pt x="95225" y="72212"/>
                    <a:pt x="98953" y="66692"/>
                    <a:pt x="98246" y="60678"/>
                  </a:cubicBezTo>
                  <a:cubicBezTo>
                    <a:pt x="97539" y="54664"/>
                    <a:pt x="92665" y="50432"/>
                    <a:pt x="87360" y="51237"/>
                  </a:cubicBezTo>
                  <a:cubicBezTo>
                    <a:pt x="82054" y="52036"/>
                    <a:pt x="78321" y="57556"/>
                    <a:pt x="79028" y="63570"/>
                  </a:cubicBezTo>
                  <a:cubicBezTo>
                    <a:pt x="79735" y="69585"/>
                    <a:pt x="84608" y="73816"/>
                    <a:pt x="89913" y="73011"/>
                  </a:cubicBezTo>
                  <a:close/>
                  <a:moveTo>
                    <a:pt x="66219" y="119229"/>
                  </a:moveTo>
                  <a:cubicBezTo>
                    <a:pt x="33258" y="124197"/>
                    <a:pt x="3762" y="104515"/>
                    <a:pt x="327" y="75277"/>
                  </a:cubicBezTo>
                  <a:cubicBezTo>
                    <a:pt x="-3102" y="46033"/>
                    <a:pt x="20830" y="18296"/>
                    <a:pt x="53785" y="13333"/>
                  </a:cubicBezTo>
                  <a:cubicBezTo>
                    <a:pt x="60365" y="12339"/>
                    <a:pt x="66804" y="12327"/>
                    <a:pt x="72892" y="13437"/>
                  </a:cubicBezTo>
                  <a:cubicBezTo>
                    <a:pt x="87103" y="13167"/>
                    <a:pt x="101302" y="8647"/>
                    <a:pt x="115506" y="0"/>
                  </a:cubicBezTo>
                  <a:cubicBezTo>
                    <a:pt x="111515" y="10108"/>
                    <a:pt x="108617" y="20210"/>
                    <a:pt x="106911" y="30342"/>
                  </a:cubicBezTo>
                  <a:cubicBezTo>
                    <a:pt x="113876" y="37563"/>
                    <a:pt x="118445" y="46815"/>
                    <a:pt x="119678" y="57286"/>
                  </a:cubicBezTo>
                  <a:cubicBezTo>
                    <a:pt x="123108" y="86529"/>
                    <a:pt x="99175" y="114261"/>
                    <a:pt x="66219" y="11922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grpSp>
        <p:nvGrpSpPr>
          <p:cNvPr id="37" name="Shape 360"/>
          <p:cNvGrpSpPr/>
          <p:nvPr/>
        </p:nvGrpSpPr>
        <p:grpSpPr>
          <a:xfrm>
            <a:off x="6826434" y="3281439"/>
            <a:ext cx="2199600" cy="682500"/>
            <a:chOff x="0" y="0"/>
            <a:chExt cx="2199600" cy="682500"/>
          </a:xfrm>
        </p:grpSpPr>
        <p:sp>
          <p:nvSpPr>
            <p:cNvPr id="38" name="Shape 361"/>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9" name="Shape 362"/>
            <p:cNvSpPr/>
            <p:nvPr/>
          </p:nvSpPr>
          <p:spPr>
            <a:xfrm>
              <a:off x="41350" y="30617"/>
              <a:ext cx="18528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Target VM</a:t>
              </a:r>
            </a:p>
          </p:txBody>
        </p:sp>
        <p:pic>
          <p:nvPicPr>
            <p:cNvPr id="40" name="Shape 363"/>
            <p:cNvPicPr preferRelativeResize="0"/>
            <p:nvPr/>
          </p:nvPicPr>
          <p:blipFill rotWithShape="1">
            <a:blip r:embed="rId6">
              <a:alphaModFix/>
            </a:blip>
            <a:srcRect/>
            <a:stretch/>
          </p:blipFill>
          <p:spPr>
            <a:xfrm>
              <a:off x="1692456" y="170943"/>
              <a:ext cx="404400" cy="474000"/>
            </a:xfrm>
            <a:prstGeom prst="rect">
              <a:avLst/>
            </a:prstGeom>
            <a:noFill/>
            <a:ln>
              <a:noFill/>
            </a:ln>
          </p:spPr>
        </p:pic>
        <p:sp>
          <p:nvSpPr>
            <p:cNvPr id="41" name="Shape 364"/>
            <p:cNvSpPr/>
            <p:nvPr/>
          </p:nvSpPr>
          <p:spPr>
            <a:xfrm>
              <a:off x="55064" y="212362"/>
              <a:ext cx="188399" cy="162899"/>
            </a:xfrm>
            <a:custGeom>
              <a:avLst/>
              <a:gdLst/>
              <a:ahLst/>
              <a:cxnLst/>
              <a:rect l="0" t="0" r="0" b="0"/>
              <a:pathLst>
                <a:path w="120000" h="120000" extrusionOk="0">
                  <a:moveTo>
                    <a:pt x="59994" y="28869"/>
                  </a:moveTo>
                  <a:cubicBezTo>
                    <a:pt x="84811" y="-42010"/>
                    <a:pt x="181604" y="28869"/>
                    <a:pt x="59994" y="120000"/>
                  </a:cubicBezTo>
                  <a:cubicBezTo>
                    <a:pt x="-61615" y="28869"/>
                    <a:pt x="35176" y="-42010"/>
                    <a:pt x="59994" y="2886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grpSp>
        <p:nvGrpSpPr>
          <p:cNvPr id="42" name="Shape 365"/>
          <p:cNvGrpSpPr/>
          <p:nvPr/>
        </p:nvGrpSpPr>
        <p:grpSpPr>
          <a:xfrm>
            <a:off x="6820550" y="3520328"/>
            <a:ext cx="2199600" cy="682500"/>
            <a:chOff x="0" y="0"/>
            <a:chExt cx="2199600" cy="682500"/>
          </a:xfrm>
        </p:grpSpPr>
        <p:sp>
          <p:nvSpPr>
            <p:cNvPr id="43" name="Shape 366"/>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44" name="Shape 367"/>
            <p:cNvSpPr/>
            <p:nvPr/>
          </p:nvSpPr>
          <p:spPr>
            <a:xfrm>
              <a:off x="41350" y="30617"/>
              <a:ext cx="20712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Target VM</a:t>
              </a:r>
            </a:p>
          </p:txBody>
        </p:sp>
        <p:sp>
          <p:nvSpPr>
            <p:cNvPr id="45" name="Shape 368"/>
            <p:cNvSpPr/>
            <p:nvPr/>
          </p:nvSpPr>
          <p:spPr>
            <a:xfrm>
              <a:off x="64397" y="205969"/>
              <a:ext cx="168299" cy="224399"/>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46" name="Shape 369"/>
            <p:cNvPicPr preferRelativeResize="0"/>
            <p:nvPr/>
          </p:nvPicPr>
          <p:blipFill rotWithShape="1">
            <a:blip r:embed="rId6">
              <a:alphaModFix/>
            </a:blip>
            <a:srcRect/>
            <a:stretch/>
          </p:blipFill>
          <p:spPr>
            <a:xfrm>
              <a:off x="1692456" y="170943"/>
              <a:ext cx="404400" cy="474000"/>
            </a:xfrm>
            <a:prstGeom prst="rect">
              <a:avLst/>
            </a:prstGeom>
            <a:noFill/>
            <a:ln>
              <a:noFill/>
            </a:ln>
          </p:spPr>
        </p:pic>
        <p:sp>
          <p:nvSpPr>
            <p:cNvPr id="47" name="Shape 370"/>
            <p:cNvSpPr/>
            <p:nvPr/>
          </p:nvSpPr>
          <p:spPr>
            <a:xfrm>
              <a:off x="596087" y="337908"/>
              <a:ext cx="961800" cy="267599"/>
            </a:xfrm>
            <a:prstGeom prst="rect">
              <a:avLst/>
            </a:prstGeom>
            <a:noFill/>
            <a:ln>
              <a:noFill/>
            </a:ln>
          </p:spPr>
          <p:txBody>
            <a:bodyPr lIns="0" tIns="0" rIns="0" bIns="0" anchor="t" anchorCtr="0">
              <a:noAutofit/>
            </a:bodyPr>
            <a:lstStyle/>
            <a:p>
              <a:pPr marL="0" marR="0" lvl="0" indent="0" algn="r" rtl="0">
                <a:spcBef>
                  <a:spcPts val="0"/>
                </a:spcBef>
                <a:buSzPct val="25000"/>
                <a:buNone/>
              </a:pPr>
              <a:r>
                <a:rPr lang="en" sz="1000" b="0" i="0" u="none" strike="noStrike" cap="none">
                  <a:solidFill>
                    <a:srgbClr val="FFFFFF"/>
                  </a:solidFill>
                  <a:latin typeface="Arial"/>
                  <a:ea typeface="Arial"/>
                  <a:cs typeface="Arial"/>
                  <a:sym typeface="Arial"/>
                </a:rPr>
                <a:t>BOSH agent</a:t>
              </a:r>
            </a:p>
          </p:txBody>
        </p:sp>
      </p:grpSp>
      <p:sp>
        <p:nvSpPr>
          <p:cNvPr id="48" name="Shape 371"/>
          <p:cNvSpPr/>
          <p:nvPr/>
        </p:nvSpPr>
        <p:spPr>
          <a:xfrm>
            <a:off x="4701150" y="2047924"/>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BOSH Director</a:t>
            </a:r>
          </a:p>
        </p:txBody>
      </p:sp>
      <p:pic>
        <p:nvPicPr>
          <p:cNvPr id="49" name="Shape 372"/>
          <p:cNvPicPr preferRelativeResize="0"/>
          <p:nvPr/>
        </p:nvPicPr>
        <p:blipFill rotWithShape="1">
          <a:blip r:embed="rId7">
            <a:alphaModFix/>
          </a:blip>
          <a:srcRect/>
          <a:stretch/>
        </p:blipFill>
        <p:spPr>
          <a:xfrm>
            <a:off x="4780032" y="2103433"/>
            <a:ext cx="213299" cy="274199"/>
          </a:xfrm>
          <a:prstGeom prst="rect">
            <a:avLst/>
          </a:prstGeom>
          <a:noFill/>
          <a:ln>
            <a:noFill/>
          </a:ln>
        </p:spPr>
      </p:pic>
      <p:sp>
        <p:nvSpPr>
          <p:cNvPr id="50" name="Shape 373"/>
          <p:cNvSpPr/>
          <p:nvPr/>
        </p:nvSpPr>
        <p:spPr>
          <a:xfrm>
            <a:off x="5793853" y="3396912"/>
            <a:ext cx="1026600" cy="586800"/>
          </a:xfrm>
          <a:custGeom>
            <a:avLst/>
            <a:gdLst/>
            <a:ahLst/>
            <a:cxnLst/>
            <a:rect l="0" t="0" r="0" b="0"/>
            <a:pathLst>
              <a:path w="120000" h="120000" extrusionOk="0">
                <a:moveTo>
                  <a:pt x="120000" y="120000"/>
                </a:moveTo>
                <a:cubicBezTo>
                  <a:pt x="44977" y="119350"/>
                  <a:pt x="4977" y="79350"/>
                  <a:pt x="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51" name="Shape 374"/>
          <p:cNvSpPr/>
          <p:nvPr/>
        </p:nvSpPr>
        <p:spPr>
          <a:xfrm>
            <a:off x="4520557" y="3208563"/>
            <a:ext cx="995099" cy="593099"/>
          </a:xfrm>
          <a:custGeom>
            <a:avLst/>
            <a:gdLst/>
            <a:ahLst/>
            <a:cxnLst/>
            <a:rect l="0" t="0" r="0" b="0"/>
            <a:pathLst>
              <a:path w="120000" h="120000" extrusionOk="0">
                <a:moveTo>
                  <a:pt x="119817" y="0"/>
                </a:moveTo>
                <a:cubicBezTo>
                  <a:pt x="123059" y="83806"/>
                  <a:pt x="83122" y="123717"/>
                  <a:pt x="0" y="119725"/>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52" name="Shape 375"/>
          <p:cNvSpPr/>
          <p:nvPr/>
        </p:nvSpPr>
        <p:spPr>
          <a:xfrm>
            <a:off x="4696658" y="3014360"/>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NATS</a:t>
            </a:r>
          </a:p>
        </p:txBody>
      </p:sp>
      <p:pic>
        <p:nvPicPr>
          <p:cNvPr id="53" name="Shape 376"/>
          <p:cNvPicPr preferRelativeResize="0"/>
          <p:nvPr/>
        </p:nvPicPr>
        <p:blipFill rotWithShape="1">
          <a:blip r:embed="rId8">
            <a:alphaModFix/>
          </a:blip>
          <a:srcRect/>
          <a:stretch/>
        </p:blipFill>
        <p:spPr>
          <a:xfrm>
            <a:off x="4753276" y="3100343"/>
            <a:ext cx="266699" cy="215999"/>
          </a:xfrm>
          <a:prstGeom prst="rect">
            <a:avLst/>
          </a:prstGeom>
          <a:noFill/>
          <a:ln>
            <a:noFill/>
          </a:ln>
        </p:spPr>
      </p:pic>
      <p:cxnSp>
        <p:nvCxnSpPr>
          <p:cNvPr id="54" name="Shape 377"/>
          <p:cNvCxnSpPr>
            <a:stCxn id="52" idx="0"/>
            <a:endCxn id="48" idx="2"/>
          </p:cNvCxnSpPr>
          <p:nvPr/>
        </p:nvCxnSpPr>
        <p:spPr>
          <a:xfrm flipH="1" flipV="1">
            <a:off x="5644500" y="2411524"/>
            <a:ext cx="8" cy="602836"/>
          </a:xfrm>
          <a:prstGeom prst="straightConnector1">
            <a:avLst/>
          </a:prstGeom>
          <a:noFill/>
          <a:ln w="19050" cap="flat" cmpd="sng">
            <a:solidFill>
              <a:srgbClr val="535353"/>
            </a:solidFill>
            <a:prstDash val="solid"/>
            <a:round/>
            <a:headEnd type="none" w="med" len="med"/>
            <a:tailEnd type="triangle" w="lg" len="lg"/>
          </a:ln>
        </p:spPr>
      </p:cxnSp>
      <p:sp>
        <p:nvSpPr>
          <p:cNvPr id="55" name="Shape 378"/>
          <p:cNvSpPr/>
          <p:nvPr/>
        </p:nvSpPr>
        <p:spPr>
          <a:xfrm>
            <a:off x="8382449" y="1070650"/>
            <a:ext cx="652800" cy="387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2100" b="0" i="0" u="none" strike="noStrike" cap="none">
                <a:solidFill>
                  <a:srgbClr val="FFFFFF"/>
                </a:solidFill>
                <a:latin typeface="Arial"/>
                <a:ea typeface="Arial"/>
                <a:cs typeface="Arial"/>
                <a:sym typeface="Arial"/>
              </a:rPr>
              <a:t>IaaS</a:t>
            </a:r>
          </a:p>
        </p:txBody>
      </p:sp>
      <p:sp>
        <p:nvSpPr>
          <p:cNvPr id="56" name="Shape 379"/>
          <p:cNvSpPr/>
          <p:nvPr/>
        </p:nvSpPr>
        <p:spPr>
          <a:xfrm>
            <a:off x="1780150" y="2047924"/>
            <a:ext cx="1291500"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400" b="0" i="0" u="none" strike="noStrike" cap="none">
                <a:solidFill>
                  <a:srgbClr val="FFFFFF"/>
                </a:solidFill>
                <a:latin typeface="Arial"/>
                <a:ea typeface="Arial"/>
                <a:cs typeface="Arial"/>
                <a:sym typeface="Arial"/>
              </a:rPr>
              <a:t>        BOSH CLI</a:t>
            </a:r>
          </a:p>
        </p:txBody>
      </p:sp>
      <p:pic>
        <p:nvPicPr>
          <p:cNvPr id="57" name="Shape 380"/>
          <p:cNvPicPr preferRelativeResize="0"/>
          <p:nvPr/>
        </p:nvPicPr>
        <p:blipFill rotWithShape="1">
          <a:blip r:embed="rId7">
            <a:alphaModFix/>
          </a:blip>
          <a:srcRect/>
          <a:stretch/>
        </p:blipFill>
        <p:spPr>
          <a:xfrm>
            <a:off x="1859033" y="2103433"/>
            <a:ext cx="213299" cy="274199"/>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xit" presetSubtype="0" fill="hold" nodeType="afterEffect">
                                  <p:stCondLst>
                                    <p:cond delay="0"/>
                                  </p:stCondLst>
                                  <p:childTnLst>
                                    <p:animEffect transition="out" filter="fade">
                                      <p:cBhvr>
                                        <p:cTn id="22" dur="500"/>
                                        <p:tgtEl>
                                          <p:spTgt spid="30"/>
                                        </p:tgtEl>
                                      </p:cBhvr>
                                    </p:animEffect>
                                    <p:set>
                                      <p:cBhvr>
                                        <p:cTn id="23" dur="1" fill="hold">
                                          <p:stCondLst>
                                            <p:cond delay="500"/>
                                          </p:stCondLst>
                                        </p:cTn>
                                        <p:tgtEl>
                                          <p:spTgt spid="30"/>
                                        </p:tgtEl>
                                        <p:attrNameLst>
                                          <p:attrName>style.visibility</p:attrName>
                                        </p:attrNameLst>
                                      </p:cBhvr>
                                      <p:to>
                                        <p:strVal val="hidden"/>
                                      </p:to>
                                    </p:set>
                                  </p:childTnLst>
                                </p:cTn>
                              </p:par>
                            </p:childTnLst>
                          </p:cTn>
                        </p:par>
                        <p:par>
                          <p:cTn id="24" fill="hold">
                            <p:stCondLst>
                              <p:cond delay="2501"/>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1"/>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000"/>
                                        <p:tgtEl>
                                          <p:spTgt spid="32"/>
                                        </p:tgtEl>
                                      </p:cBhvr>
                                    </p:animEffect>
                                  </p:childTnLst>
                                </p:cTn>
                              </p:par>
                            </p:childTnLst>
                          </p:cTn>
                        </p:par>
                        <p:par>
                          <p:cTn id="32" fill="hold">
                            <p:stCondLst>
                              <p:cond delay="5001"/>
                            </p:stCondLst>
                            <p:childTnLst>
                              <p:par>
                                <p:cTn id="33" presetID="10" presetClass="entr" presetSubtype="0"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2000"/>
                                        <p:tgtEl>
                                          <p:spTgt spid="37"/>
                                        </p:tgtEl>
                                      </p:cBhvr>
                                    </p:animEffect>
                                  </p:childTnLst>
                                </p:cTn>
                              </p:par>
                            </p:childTnLst>
                          </p:cTn>
                        </p:par>
                        <p:par>
                          <p:cTn id="36" fill="hold">
                            <p:stCondLst>
                              <p:cond delay="7001"/>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2000"/>
                                        <p:tgtEl>
                                          <p:spTgt spid="42"/>
                                        </p:tgtEl>
                                      </p:cBhvr>
                                    </p:animEffect>
                                  </p:childTnLst>
                                </p:cTn>
                              </p:par>
                            </p:childTnLst>
                          </p:cTn>
                        </p:par>
                        <p:par>
                          <p:cTn id="40" fill="hold">
                            <p:stCondLst>
                              <p:cond delay="9001"/>
                            </p:stCondLst>
                            <p:childTnLst>
                              <p:par>
                                <p:cTn id="41" presetID="10" presetClass="entr" presetSubtype="0"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par>
                          <p:cTn id="44" fill="hold">
                            <p:stCondLst>
                              <p:cond delay="9501"/>
                            </p:stCondLst>
                            <p:childTnLst>
                              <p:par>
                                <p:cTn id="45" presetID="10" presetClass="entr" presetSubtype="0"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10001"/>
                            </p:stCondLst>
                            <p:childTnLst>
                              <p:par>
                                <p:cTn id="49" presetID="10"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3 Components of a BOSH Deployment</a:t>
            </a:r>
            <a:endParaRPr lang="en-US" dirty="0">
              <a:solidFill>
                <a:srgbClr val="138A7E"/>
              </a:solidFill>
            </a:endParaRPr>
          </a:p>
        </p:txBody>
      </p:sp>
      <p:grpSp>
        <p:nvGrpSpPr>
          <p:cNvPr id="4" name="Shape 387"/>
          <p:cNvGrpSpPr/>
          <p:nvPr/>
        </p:nvGrpSpPr>
        <p:grpSpPr>
          <a:xfrm>
            <a:off x="1865594" y="2876961"/>
            <a:ext cx="1441518" cy="1166981"/>
            <a:chOff x="0" y="0"/>
            <a:chExt cx="1441518" cy="1166981"/>
          </a:xfrm>
        </p:grpSpPr>
        <p:sp>
          <p:nvSpPr>
            <p:cNvPr id="5" name="Shape 388"/>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 name="Shape 389"/>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7" name="Shape 390"/>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8" name="Shape 391"/>
          <p:cNvGrpSpPr/>
          <p:nvPr/>
        </p:nvGrpSpPr>
        <p:grpSpPr>
          <a:xfrm>
            <a:off x="3376985" y="1262634"/>
            <a:ext cx="2092499" cy="1037543"/>
            <a:chOff x="38100" y="0"/>
            <a:chExt cx="2092499" cy="1037543"/>
          </a:xfrm>
        </p:grpSpPr>
        <p:sp>
          <p:nvSpPr>
            <p:cNvPr id="9" name="Shape 392"/>
            <p:cNvSpPr/>
            <p:nvPr/>
          </p:nvSpPr>
          <p:spPr>
            <a:xfrm>
              <a:off x="38100" y="664043"/>
              <a:ext cx="2092499" cy="373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bg2"/>
                  </a:solidFill>
                  <a:latin typeface="Arial"/>
                  <a:ea typeface="Arial"/>
                  <a:cs typeface="Arial"/>
                  <a:sym typeface="Arial"/>
                </a:rPr>
                <a:t>Manifest</a:t>
              </a:r>
            </a:p>
          </p:txBody>
        </p:sp>
        <p:pic>
          <p:nvPicPr>
            <p:cNvPr id="10" name="Shape 393"/>
            <p:cNvPicPr preferRelativeResize="0"/>
            <p:nvPr/>
          </p:nvPicPr>
          <p:blipFill rotWithShape="1">
            <a:blip r:embed="rId2">
              <a:alphaModFix/>
            </a:blip>
            <a:srcRect/>
            <a:stretch/>
          </p:blipFill>
          <p:spPr>
            <a:xfrm>
              <a:off x="647020" y="0"/>
              <a:ext cx="798600" cy="715800"/>
            </a:xfrm>
            <a:prstGeom prst="rect">
              <a:avLst/>
            </a:prstGeom>
            <a:noFill/>
            <a:ln>
              <a:noFill/>
            </a:ln>
          </p:spPr>
        </p:pic>
      </p:grpSp>
      <p:grpSp>
        <p:nvGrpSpPr>
          <p:cNvPr id="11" name="Shape 394"/>
          <p:cNvGrpSpPr/>
          <p:nvPr/>
        </p:nvGrpSpPr>
        <p:grpSpPr>
          <a:xfrm>
            <a:off x="5008844" y="2876961"/>
            <a:ext cx="2269500" cy="1166999"/>
            <a:chOff x="-153964" y="0"/>
            <a:chExt cx="2269500" cy="1166999"/>
          </a:xfrm>
        </p:grpSpPr>
        <p:pic>
          <p:nvPicPr>
            <p:cNvPr id="12" name="Shape 395"/>
            <p:cNvPicPr preferRelativeResize="0"/>
            <p:nvPr/>
          </p:nvPicPr>
          <p:blipFill rotWithShape="1">
            <a:blip r:embed="rId3">
              <a:alphaModFix/>
            </a:blip>
            <a:srcRect/>
            <a:stretch/>
          </p:blipFill>
          <p:spPr>
            <a:xfrm>
              <a:off x="492893" y="0"/>
              <a:ext cx="1283699" cy="1166999"/>
            </a:xfrm>
            <a:prstGeom prst="rect">
              <a:avLst/>
            </a:prstGeom>
            <a:noFill/>
            <a:ln>
              <a:noFill/>
            </a:ln>
          </p:spPr>
        </p:pic>
        <p:sp>
          <p:nvSpPr>
            <p:cNvPr id="13" name="Shape 396"/>
            <p:cNvSpPr/>
            <p:nvPr/>
          </p:nvSpPr>
          <p:spPr>
            <a:xfrm>
              <a:off x="-153964" y="158132"/>
              <a:ext cx="2269500" cy="405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FFFFF"/>
                  </a:solidFill>
                  <a:latin typeface="Arial"/>
                  <a:ea typeface="Arial"/>
                  <a:cs typeface="Arial"/>
                  <a:sym typeface="Arial"/>
                </a:rPr>
                <a:t>Release</a:t>
              </a:r>
            </a:p>
          </p:txBody>
        </p:sp>
      </p:grpSp>
      <p:pic>
        <p:nvPicPr>
          <p:cNvPr id="14" name="Shape 397"/>
          <p:cNvPicPr preferRelativeResize="0"/>
          <p:nvPr/>
        </p:nvPicPr>
        <p:blipFill rotWithShape="1">
          <a:blip r:embed="rId4">
            <a:alphaModFix/>
          </a:blip>
          <a:srcRect/>
          <a:stretch/>
        </p:blipFill>
        <p:spPr>
          <a:xfrm rot="19576698">
            <a:off x="2383685" y="2278653"/>
            <a:ext cx="1808128" cy="76132"/>
          </a:xfrm>
          <a:prstGeom prst="rect">
            <a:avLst/>
          </a:prstGeom>
          <a:noFill/>
          <a:ln>
            <a:noFill/>
          </a:ln>
        </p:spPr>
      </p:pic>
      <p:pic>
        <p:nvPicPr>
          <p:cNvPr id="15" name="Shape 398"/>
          <p:cNvPicPr preferRelativeResize="0"/>
          <p:nvPr/>
        </p:nvPicPr>
        <p:blipFill rotWithShape="1">
          <a:blip r:embed="rId5">
            <a:alphaModFix/>
          </a:blip>
          <a:srcRect/>
          <a:stretch/>
        </p:blipFill>
        <p:spPr>
          <a:xfrm>
            <a:off x="3162693" y="3441700"/>
            <a:ext cx="2521199" cy="76199"/>
          </a:xfrm>
          <a:prstGeom prst="rect">
            <a:avLst/>
          </a:prstGeom>
          <a:noFill/>
          <a:ln>
            <a:noFill/>
          </a:ln>
        </p:spPr>
      </p:pic>
      <p:pic>
        <p:nvPicPr>
          <p:cNvPr id="16" name="Shape 399"/>
          <p:cNvPicPr preferRelativeResize="0"/>
          <p:nvPr/>
        </p:nvPicPr>
        <p:blipFill rotWithShape="1">
          <a:blip r:embed="rId6">
            <a:alphaModFix/>
          </a:blip>
          <a:srcRect/>
          <a:stretch/>
        </p:blipFill>
        <p:spPr>
          <a:xfrm rot="2109393">
            <a:off x="4619109" y="2326476"/>
            <a:ext cx="1745880" cy="76237"/>
          </a:xfrm>
          <a:prstGeom prst="rect">
            <a:avLst/>
          </a:prstGeom>
          <a:noFill/>
          <a:ln>
            <a:noFill/>
          </a:ln>
        </p:spPr>
      </p:pic>
      <p:sp>
        <p:nvSpPr>
          <p:cNvPr id="17" name="Shape 400"/>
          <p:cNvSpPr/>
          <p:nvPr/>
        </p:nvSpPr>
        <p:spPr>
          <a:xfrm>
            <a:off x="1624384" y="3903644"/>
            <a:ext cx="1792200" cy="533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138A7E"/>
                </a:solidFill>
                <a:latin typeface="Arial"/>
                <a:ea typeface="Arial"/>
                <a:cs typeface="Arial"/>
                <a:sym typeface="Arial"/>
              </a:rPr>
              <a:t>VM / Container template + Agent</a:t>
            </a:r>
          </a:p>
        </p:txBody>
      </p:sp>
      <p:sp>
        <p:nvSpPr>
          <p:cNvPr id="18" name="Shape 401"/>
          <p:cNvSpPr/>
          <p:nvPr/>
        </p:nvSpPr>
        <p:spPr>
          <a:xfrm>
            <a:off x="3527153" y="2217542"/>
            <a:ext cx="1792200" cy="533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accent1"/>
                </a:solidFill>
                <a:latin typeface="Arial"/>
                <a:ea typeface="Arial"/>
                <a:cs typeface="Arial"/>
                <a:sym typeface="Arial"/>
              </a:rPr>
              <a:t>Deployment Descriptor</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p:tgtEl>
                                          <p:spTgt spid="17"/>
                                        </p:tgtEl>
                                        <p:attrNameLst>
                                          <p:attrName>ppt_w</p:attrName>
                                        </p:attrNameLst>
                                      </p:cBhvr>
                                      <p:tavLst>
                                        <p:tav tm="0">
                                          <p:val>
                                            <p:strVal val="0"/>
                                          </p:val>
                                        </p:tav>
                                        <p:tav tm="100000">
                                          <p:val>
                                            <p:strVal val="#ppt_w"/>
                                          </p:val>
                                        </p:tav>
                                      </p:tavLst>
                                    </p:anim>
                                    <p:anim calcmode="lin" valueType="num">
                                      <p:cBhvr additive="base">
                                        <p:cTn id="8" dur="750"/>
                                        <p:tgtEl>
                                          <p:spTgt spid="1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750"/>
                                        <p:tgtEl>
                                          <p:spTgt spid="18"/>
                                        </p:tgtEl>
                                        <p:attrNameLst>
                                          <p:attrName>ppt_w</p:attrName>
                                        </p:attrNameLst>
                                      </p:cBhvr>
                                      <p:tavLst>
                                        <p:tav tm="0">
                                          <p:val>
                                            <p:strVal val="0"/>
                                          </p:val>
                                        </p:tav>
                                        <p:tav tm="100000">
                                          <p:val>
                                            <p:strVal val="#ppt_w"/>
                                          </p:val>
                                        </p:tav>
                                      </p:tavLst>
                                    </p:anim>
                                    <p:anim calcmode="lin" valueType="num">
                                      <p:cBhvr additive="base">
                                        <p:cTn id="14" dur="750"/>
                                        <p:tgtEl>
                                          <p:spTgt spid="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405"/>
        <p:cNvGrpSpPr/>
        <p:nvPr/>
      </p:nvGrpSpPr>
      <p:grpSpPr>
        <a:xfrm>
          <a:off x="0" y="0"/>
          <a:ext cx="0" cy="0"/>
          <a:chOff x="0" y="0"/>
          <a:chExt cx="0" cy="0"/>
        </a:xfrm>
      </p:grpSpPr>
      <p:sp>
        <p:nvSpPr>
          <p:cNvPr id="406" name="Shape 406"/>
          <p:cNvSpPr txBox="1">
            <a:spLocks noGrp="1"/>
          </p:cNvSpPr>
          <p:nvPr>
            <p:ph type="title" idx="4294967295"/>
          </p:nvPr>
        </p:nvSpPr>
        <p:spPr>
          <a:xfrm>
            <a:off x="1119621" y="1712388"/>
            <a:ext cx="5983200" cy="533399"/>
          </a:xfrm>
          <a:prstGeom prst="rect">
            <a:avLst/>
          </a:prstGeom>
          <a:noFill/>
          <a:ln>
            <a:noFill/>
          </a:ln>
        </p:spPr>
        <p:txBody>
          <a:bodyPr lIns="0" tIns="0" rIns="0" bIns="0" anchor="t" anchorCtr="0">
            <a:noAutofit/>
          </a:bodyPr>
          <a:lstStyle/>
          <a:p>
            <a:pPr marL="0" marR="0" lvl="5" indent="0" algn="l" rtl="0">
              <a:lnSpc>
                <a:spcPct val="100000"/>
              </a:lnSpc>
              <a:spcBef>
                <a:spcPts val="0"/>
              </a:spcBef>
              <a:buSzPct val="25000"/>
              <a:buNone/>
            </a:pPr>
            <a:r>
              <a:rPr lang="en" sz="2600" b="0" i="0" u="none" strike="noStrike" cap="none" dirty="0">
                <a:solidFill>
                  <a:srgbClr val="29756E"/>
                </a:solidFill>
                <a:latin typeface="Helvetica Neue"/>
                <a:ea typeface="Helvetica Neue"/>
                <a:cs typeface="Helvetica Neue"/>
                <a:sym typeface="Helvetica Neue"/>
              </a:rPr>
              <a:t>… so what exactly is a BOSH release?</a:t>
            </a:r>
          </a:p>
        </p:txBody>
      </p:sp>
      <p:sp>
        <p:nvSpPr>
          <p:cNvPr id="407" name="Shape 407"/>
          <p:cNvSpPr txBox="1">
            <a:spLocks noGrp="1"/>
          </p:cNvSpPr>
          <p:nvPr>
            <p:ph type="sldNum" idx="4294967295"/>
          </p:nvPr>
        </p:nvSpPr>
        <p:spPr>
          <a:xfrm>
            <a:off x="8553450" y="5021494"/>
            <a:ext cx="533399" cy="126900"/>
          </a:xfrm>
          <a:prstGeom prst="rect">
            <a:avLst/>
          </a:prstGeom>
          <a:noFill/>
          <a:ln>
            <a:noFill/>
          </a:ln>
        </p:spPr>
        <p:txBody>
          <a:bodyPr lIns="0" tIns="0" rIns="0" bIns="0" anchor="t" anchorCtr="0">
            <a:noAutofit/>
          </a:bodyPr>
          <a:lstStyle/>
          <a:p>
            <a:pPr lvl="0" rtl="0">
              <a:spcBef>
                <a:spcPts val="0"/>
              </a:spcBef>
              <a:buClr>
                <a:srgbClr val="000000"/>
              </a:buClr>
              <a:buSzPct val="25000"/>
              <a:buFont typeface="Arial"/>
              <a:buNone/>
            </a:pPr>
            <a:fld id="{00000000-1234-1234-1234-123412341234}" type="slidenum">
              <a:rPr lang="en"/>
              <a:t>16</a:t>
            </a:fld>
            <a:endParaRPr lang="en"/>
          </a:p>
        </p:txBody>
      </p:sp>
      <p:pic>
        <p:nvPicPr>
          <p:cNvPr id="408" name="Shape 408"/>
          <p:cNvPicPr preferRelativeResize="0"/>
          <p:nvPr/>
        </p:nvPicPr>
        <p:blipFill rotWithShape="1">
          <a:blip r:embed="rId3">
            <a:alphaModFix/>
          </a:blip>
          <a:srcRect/>
          <a:stretch/>
        </p:blipFill>
        <p:spPr>
          <a:xfrm>
            <a:off x="2270939" y="2300875"/>
            <a:ext cx="3604500" cy="2027699"/>
          </a:xfrm>
          <a:prstGeom prst="rect">
            <a:avLst/>
          </a:prstGeom>
          <a:noFill/>
          <a:ln>
            <a:noFill/>
          </a:ln>
        </p:spPr>
      </p:pic>
      <p:grpSp>
        <p:nvGrpSpPr>
          <p:cNvPr id="409" name="Shape 409"/>
          <p:cNvGrpSpPr/>
          <p:nvPr/>
        </p:nvGrpSpPr>
        <p:grpSpPr>
          <a:xfrm>
            <a:off x="2680696" y="457431"/>
            <a:ext cx="2269500" cy="1166999"/>
            <a:chOff x="-162002" y="0"/>
            <a:chExt cx="2269500" cy="1166999"/>
          </a:xfrm>
        </p:grpSpPr>
        <p:pic>
          <p:nvPicPr>
            <p:cNvPr id="410" name="Shape 410"/>
            <p:cNvPicPr preferRelativeResize="0"/>
            <p:nvPr/>
          </p:nvPicPr>
          <p:blipFill rotWithShape="1">
            <a:blip r:embed="rId4">
              <a:alphaModFix/>
            </a:blip>
            <a:srcRect/>
            <a:stretch/>
          </p:blipFill>
          <p:spPr>
            <a:xfrm>
              <a:off x="492893" y="0"/>
              <a:ext cx="1283699" cy="1166999"/>
            </a:xfrm>
            <a:prstGeom prst="rect">
              <a:avLst/>
            </a:prstGeom>
            <a:noFill/>
            <a:ln>
              <a:noFill/>
            </a:ln>
          </p:spPr>
        </p:pic>
        <p:sp>
          <p:nvSpPr>
            <p:cNvPr id="411" name="Shape 411"/>
            <p:cNvSpPr/>
            <p:nvPr/>
          </p:nvSpPr>
          <p:spPr>
            <a:xfrm>
              <a:off x="-162002" y="158132"/>
              <a:ext cx="2269500" cy="405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FFFFF"/>
                  </a:solidFill>
                  <a:latin typeface="Arial"/>
                  <a:ea typeface="Arial"/>
                  <a:cs typeface="Arial"/>
                  <a:sym typeface="Arial"/>
                </a:rPr>
                <a:t>Release</a:t>
              </a:r>
            </a:p>
          </p:txBody>
        </p:sp>
      </p:grpSp>
    </p:spTree>
    <p:extLst>
      <p:ext uri="{BB962C8B-B14F-4D97-AF65-F5344CB8AC3E}">
        <p14:creationId xmlns:p14="http://schemas.microsoft.com/office/powerpoint/2010/main" val="41845130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 calcmode="lin" valueType="num">
                                      <p:cBhvr additive="base">
                                        <p:cTn id="7" dur="1500"/>
                                        <p:tgtEl>
                                          <p:spTgt spid="4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Shape 473"/>
          <p:cNvPicPr preferRelativeResize="0"/>
          <p:nvPr/>
        </p:nvPicPr>
        <p:blipFill rotWithShape="1">
          <a:blip r:embed="rId2">
            <a:alphaModFix/>
          </a:blip>
          <a:srcRect/>
          <a:stretch/>
        </p:blipFill>
        <p:spPr>
          <a:xfrm>
            <a:off x="2282734" y="909092"/>
            <a:ext cx="6672331" cy="3627123"/>
          </a:xfrm>
          <a:prstGeom prst="rect">
            <a:avLst/>
          </a:prstGeom>
          <a:noFill/>
          <a:ln>
            <a:noFill/>
          </a:ln>
        </p:spPr>
      </p:pic>
      <p:sp>
        <p:nvSpPr>
          <p:cNvPr id="2" name="Title 1"/>
          <p:cNvSpPr>
            <a:spLocks noGrp="1"/>
          </p:cNvSpPr>
          <p:nvPr>
            <p:ph type="title"/>
          </p:nvPr>
        </p:nvSpPr>
        <p:spPr/>
        <p:txBody>
          <a:bodyPr/>
          <a:lstStyle/>
          <a:p>
            <a:r>
              <a:rPr lang="en" dirty="0">
                <a:solidFill>
                  <a:srgbClr val="29756E"/>
                </a:solidFill>
                <a:latin typeface="Helvetica Neue"/>
                <a:ea typeface="Helvetica Neue"/>
                <a:cs typeface="Helvetica Neue"/>
                <a:sym typeface="Helvetica Neue"/>
              </a:rPr>
              <a:t>Anatomy of BOSH releases</a:t>
            </a:r>
            <a:endParaRPr lang="en-US" dirty="0">
              <a:solidFill>
                <a:srgbClr val="138A7E"/>
              </a:solidFill>
            </a:endParaRPr>
          </a:p>
        </p:txBody>
      </p:sp>
      <p:sp>
        <p:nvSpPr>
          <p:cNvPr id="4" name="Shape 416"/>
          <p:cNvSpPr/>
          <p:nvPr/>
        </p:nvSpPr>
        <p:spPr>
          <a:xfrm>
            <a:off x="2413441" y="2991311"/>
            <a:ext cx="847289"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5" name="Shape 417"/>
          <p:cNvSpPr/>
          <p:nvPr/>
        </p:nvSpPr>
        <p:spPr>
          <a:xfrm>
            <a:off x="3342326" y="3050193"/>
            <a:ext cx="665807" cy="341432"/>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F5F5F5"/>
                </a:solidFill>
                <a:latin typeface="Arial"/>
                <a:ea typeface="Arial"/>
                <a:cs typeface="Arial"/>
                <a:sym typeface="Arial"/>
              </a:rPr>
              <a:t>Packages</a:t>
            </a:r>
          </a:p>
        </p:txBody>
      </p:sp>
      <p:pic>
        <p:nvPicPr>
          <p:cNvPr id="6" name="Shape 418"/>
          <p:cNvPicPr preferRelativeResize="0"/>
          <p:nvPr/>
        </p:nvPicPr>
        <p:blipFill rotWithShape="1">
          <a:blip r:embed="rId3">
            <a:alphaModFix/>
          </a:blip>
          <a:srcRect/>
          <a:stretch/>
        </p:blipFill>
        <p:spPr>
          <a:xfrm>
            <a:off x="2818347" y="3372842"/>
            <a:ext cx="628336" cy="502221"/>
          </a:xfrm>
          <a:prstGeom prst="rect">
            <a:avLst/>
          </a:prstGeom>
          <a:noFill/>
          <a:ln>
            <a:noFill/>
          </a:ln>
        </p:spPr>
      </p:pic>
      <p:pic>
        <p:nvPicPr>
          <p:cNvPr id="7" name="Shape 421"/>
          <p:cNvPicPr preferRelativeResize="0"/>
          <p:nvPr/>
        </p:nvPicPr>
        <p:blipFill rotWithShape="1">
          <a:blip r:embed="rId4">
            <a:alphaModFix/>
          </a:blip>
          <a:srcRect/>
          <a:stretch/>
        </p:blipFill>
        <p:spPr>
          <a:xfrm>
            <a:off x="5436654" y="3632054"/>
            <a:ext cx="645394" cy="580798"/>
          </a:xfrm>
          <a:prstGeom prst="rect">
            <a:avLst/>
          </a:prstGeom>
          <a:noFill/>
          <a:ln>
            <a:noFill/>
          </a:ln>
        </p:spPr>
      </p:pic>
      <p:sp>
        <p:nvSpPr>
          <p:cNvPr id="8" name="Shape 422"/>
          <p:cNvSpPr/>
          <p:nvPr/>
        </p:nvSpPr>
        <p:spPr>
          <a:xfrm>
            <a:off x="5200145" y="3451349"/>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F5F5F5"/>
                </a:solidFill>
                <a:latin typeface="Arial"/>
                <a:ea typeface="Arial"/>
                <a:cs typeface="Arial"/>
                <a:sym typeface="Arial"/>
              </a:rPr>
              <a:t>Blobs</a:t>
            </a:r>
          </a:p>
        </p:txBody>
      </p:sp>
      <p:pic>
        <p:nvPicPr>
          <p:cNvPr id="9" name="Shape 423"/>
          <p:cNvPicPr preferRelativeResize="0"/>
          <p:nvPr/>
        </p:nvPicPr>
        <p:blipFill rotWithShape="1">
          <a:blip r:embed="rId4">
            <a:alphaModFix/>
          </a:blip>
          <a:srcRect/>
          <a:stretch/>
        </p:blipFill>
        <p:spPr>
          <a:xfrm>
            <a:off x="5354982" y="3699786"/>
            <a:ext cx="645394" cy="580798"/>
          </a:xfrm>
          <a:prstGeom prst="rect">
            <a:avLst/>
          </a:prstGeom>
          <a:noFill/>
          <a:ln>
            <a:noFill/>
          </a:ln>
        </p:spPr>
      </p:pic>
      <p:pic>
        <p:nvPicPr>
          <p:cNvPr id="10" name="Shape 424"/>
          <p:cNvPicPr preferRelativeResize="0"/>
          <p:nvPr/>
        </p:nvPicPr>
        <p:blipFill rotWithShape="1">
          <a:blip r:embed="rId4">
            <a:alphaModFix/>
          </a:blip>
          <a:srcRect/>
          <a:stretch/>
        </p:blipFill>
        <p:spPr>
          <a:xfrm>
            <a:off x="5287250" y="3767520"/>
            <a:ext cx="645394" cy="580798"/>
          </a:xfrm>
          <a:prstGeom prst="rect">
            <a:avLst/>
          </a:prstGeom>
          <a:noFill/>
          <a:ln>
            <a:noFill/>
          </a:ln>
        </p:spPr>
      </p:pic>
      <p:grpSp>
        <p:nvGrpSpPr>
          <p:cNvPr id="11" name="Shape 425"/>
          <p:cNvGrpSpPr/>
          <p:nvPr/>
        </p:nvGrpSpPr>
        <p:grpSpPr>
          <a:xfrm>
            <a:off x="3691570" y="1016510"/>
            <a:ext cx="1868578" cy="1519249"/>
            <a:chOff x="0" y="0"/>
            <a:chExt cx="2004673" cy="1629901"/>
          </a:xfrm>
        </p:grpSpPr>
        <p:sp>
          <p:nvSpPr>
            <p:cNvPr id="12" name="Shape 426"/>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nvGrpSpPr>
            <p:cNvPr id="13" name="Shape 427"/>
            <p:cNvGrpSpPr/>
            <p:nvPr/>
          </p:nvGrpSpPr>
          <p:grpSpPr>
            <a:xfrm>
              <a:off x="692006" y="581924"/>
              <a:ext cx="894600" cy="334200"/>
              <a:chOff x="-35922" y="-35922"/>
              <a:chExt cx="894600" cy="334200"/>
            </a:xfrm>
          </p:grpSpPr>
          <p:pic>
            <p:nvPicPr>
              <p:cNvPr id="18" name="Shape 428"/>
              <p:cNvPicPr preferRelativeResize="0"/>
              <p:nvPr/>
            </p:nvPicPr>
            <p:blipFill rotWithShape="1">
              <a:blip r:embed="rId5">
                <a:alphaModFix/>
              </a:blip>
              <a:srcRect/>
              <a:stretch/>
            </p:blipFill>
            <p:spPr>
              <a:xfrm>
                <a:off x="-35922" y="-35922"/>
                <a:ext cx="894600" cy="334200"/>
              </a:xfrm>
              <a:prstGeom prst="rect">
                <a:avLst/>
              </a:prstGeom>
              <a:noFill/>
              <a:ln>
                <a:noFill/>
              </a:ln>
            </p:spPr>
          </p:pic>
          <p:sp>
            <p:nvSpPr>
              <p:cNvPr id="19" name="Shape 429"/>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nvGrpSpPr>
            <p:cNvPr id="14" name="Shape 430"/>
            <p:cNvGrpSpPr/>
            <p:nvPr/>
          </p:nvGrpSpPr>
          <p:grpSpPr>
            <a:xfrm>
              <a:off x="0" y="486177"/>
              <a:ext cx="1685564" cy="1143724"/>
              <a:chOff x="0" y="0"/>
              <a:chExt cx="1685564" cy="1143724"/>
            </a:xfrm>
          </p:grpSpPr>
          <p:sp>
            <p:nvSpPr>
              <p:cNvPr id="15" name="Shape 431"/>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FFFFFF"/>
                    </a:solidFill>
                    <a:latin typeface="Arial"/>
                    <a:ea typeface="Arial"/>
                    <a:cs typeface="Arial"/>
                    <a:sym typeface="Arial"/>
                  </a:rPr>
                  <a:t>Monit</a:t>
                </a:r>
              </a:p>
            </p:txBody>
          </p:sp>
          <p:sp>
            <p:nvSpPr>
              <p:cNvPr id="16" name="Shape 432"/>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17" name="Shape 433"/>
              <p:cNvPicPr preferRelativeResize="0"/>
              <p:nvPr/>
            </p:nvPicPr>
            <p:blipFill rotWithShape="1">
              <a:blip r:embed="rId6">
                <a:alphaModFix/>
              </a:blip>
              <a:srcRect/>
              <a:stretch/>
            </p:blipFill>
            <p:spPr>
              <a:xfrm>
                <a:off x="429979" y="439472"/>
                <a:ext cx="241499" cy="228900"/>
              </a:xfrm>
              <a:prstGeom prst="rect">
                <a:avLst/>
              </a:prstGeom>
              <a:noFill/>
              <a:ln>
                <a:noFill/>
              </a:ln>
            </p:spPr>
          </p:pic>
        </p:grpSp>
      </p:grpSp>
      <p:grpSp>
        <p:nvGrpSpPr>
          <p:cNvPr id="20" name="Shape 434"/>
          <p:cNvGrpSpPr/>
          <p:nvPr/>
        </p:nvGrpSpPr>
        <p:grpSpPr>
          <a:xfrm>
            <a:off x="3554816" y="1113501"/>
            <a:ext cx="1868578" cy="1519249"/>
            <a:chOff x="0" y="0"/>
            <a:chExt cx="2004673" cy="1629901"/>
          </a:xfrm>
        </p:grpSpPr>
        <p:sp>
          <p:nvSpPr>
            <p:cNvPr id="21" name="Shape 435"/>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grpSp>
          <p:nvGrpSpPr>
            <p:cNvPr id="22" name="Shape 436"/>
            <p:cNvGrpSpPr/>
            <p:nvPr/>
          </p:nvGrpSpPr>
          <p:grpSpPr>
            <a:xfrm>
              <a:off x="692006" y="581924"/>
              <a:ext cx="894600" cy="334200"/>
              <a:chOff x="-35922" y="-35922"/>
              <a:chExt cx="894600" cy="334200"/>
            </a:xfrm>
          </p:grpSpPr>
          <p:pic>
            <p:nvPicPr>
              <p:cNvPr id="27" name="Shape 437"/>
              <p:cNvPicPr preferRelativeResize="0"/>
              <p:nvPr/>
            </p:nvPicPr>
            <p:blipFill rotWithShape="1">
              <a:blip r:embed="rId5">
                <a:alphaModFix/>
              </a:blip>
              <a:srcRect/>
              <a:stretch/>
            </p:blipFill>
            <p:spPr>
              <a:xfrm>
                <a:off x="-35922" y="-35922"/>
                <a:ext cx="894600" cy="334200"/>
              </a:xfrm>
              <a:prstGeom prst="rect">
                <a:avLst/>
              </a:prstGeom>
              <a:noFill/>
              <a:ln>
                <a:noFill/>
              </a:ln>
            </p:spPr>
          </p:pic>
          <p:sp>
            <p:nvSpPr>
              <p:cNvPr id="28" name="Shape 438"/>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nvGrpSpPr>
            <p:cNvPr id="23" name="Shape 439"/>
            <p:cNvGrpSpPr/>
            <p:nvPr/>
          </p:nvGrpSpPr>
          <p:grpSpPr>
            <a:xfrm>
              <a:off x="0" y="486177"/>
              <a:ext cx="1685564" cy="1143724"/>
              <a:chOff x="0" y="0"/>
              <a:chExt cx="1685564" cy="1143724"/>
            </a:xfrm>
          </p:grpSpPr>
          <p:sp>
            <p:nvSpPr>
              <p:cNvPr id="24" name="Shape 440"/>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FFFFFF"/>
                    </a:solidFill>
                    <a:latin typeface="Arial"/>
                    <a:ea typeface="Arial"/>
                    <a:cs typeface="Arial"/>
                    <a:sym typeface="Arial"/>
                  </a:rPr>
                  <a:t>Monit</a:t>
                </a:r>
              </a:p>
            </p:txBody>
          </p:sp>
          <p:sp>
            <p:nvSpPr>
              <p:cNvPr id="25" name="Shape 441"/>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26" name="Shape 442"/>
              <p:cNvPicPr preferRelativeResize="0"/>
              <p:nvPr/>
            </p:nvPicPr>
            <p:blipFill rotWithShape="1">
              <a:blip r:embed="rId6">
                <a:alphaModFix/>
              </a:blip>
              <a:srcRect/>
              <a:stretch/>
            </p:blipFill>
            <p:spPr>
              <a:xfrm>
                <a:off x="429979" y="439472"/>
                <a:ext cx="241499" cy="228900"/>
              </a:xfrm>
              <a:prstGeom prst="rect">
                <a:avLst/>
              </a:prstGeom>
              <a:noFill/>
              <a:ln>
                <a:noFill/>
              </a:ln>
            </p:spPr>
          </p:pic>
        </p:grpSp>
      </p:grpSp>
      <p:pic>
        <p:nvPicPr>
          <p:cNvPr id="29" name="Shape 443"/>
          <p:cNvPicPr preferRelativeResize="0"/>
          <p:nvPr/>
        </p:nvPicPr>
        <p:blipFill rotWithShape="1">
          <a:blip r:embed="rId3">
            <a:alphaModFix/>
          </a:blip>
          <a:srcRect/>
          <a:stretch/>
        </p:blipFill>
        <p:spPr>
          <a:xfrm>
            <a:off x="3368680" y="3372842"/>
            <a:ext cx="628336" cy="502221"/>
          </a:xfrm>
          <a:prstGeom prst="rect">
            <a:avLst/>
          </a:prstGeom>
          <a:noFill/>
          <a:ln>
            <a:noFill/>
          </a:ln>
        </p:spPr>
      </p:pic>
      <p:pic>
        <p:nvPicPr>
          <p:cNvPr id="30" name="Shape 444"/>
          <p:cNvPicPr preferRelativeResize="0"/>
          <p:nvPr/>
        </p:nvPicPr>
        <p:blipFill rotWithShape="1">
          <a:blip r:embed="rId3">
            <a:alphaModFix/>
          </a:blip>
          <a:srcRect/>
          <a:stretch/>
        </p:blipFill>
        <p:spPr>
          <a:xfrm>
            <a:off x="3085047" y="3495608"/>
            <a:ext cx="628336" cy="502221"/>
          </a:xfrm>
          <a:prstGeom prst="rect">
            <a:avLst/>
          </a:prstGeom>
          <a:noFill/>
          <a:ln>
            <a:noFill/>
          </a:ln>
        </p:spPr>
      </p:pic>
      <p:sp>
        <p:nvSpPr>
          <p:cNvPr id="31" name="Shape 445"/>
          <p:cNvSpPr/>
          <p:nvPr/>
        </p:nvSpPr>
        <p:spPr>
          <a:xfrm>
            <a:off x="3818824" y="2631593"/>
            <a:ext cx="310112" cy="393722"/>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2" name="Shape 446"/>
          <p:cNvSpPr/>
          <p:nvPr/>
        </p:nvSpPr>
        <p:spPr>
          <a:xfrm>
            <a:off x="3205999" y="2700350"/>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33" name="Shape 447"/>
          <p:cNvSpPr/>
          <p:nvPr/>
        </p:nvSpPr>
        <p:spPr>
          <a:xfrm>
            <a:off x="3142106" y="3909680"/>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4" name="Shape 448"/>
          <p:cNvSpPr/>
          <p:nvPr/>
        </p:nvSpPr>
        <p:spPr>
          <a:xfrm>
            <a:off x="3935996" y="3253930"/>
            <a:ext cx="1546651" cy="614633"/>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5" name="Shape 449"/>
          <p:cNvSpPr/>
          <p:nvPr/>
        </p:nvSpPr>
        <p:spPr>
          <a:xfrm>
            <a:off x="3975600" y="3495625"/>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36" name="Shape 450"/>
          <p:cNvSpPr/>
          <p:nvPr/>
        </p:nvSpPr>
        <p:spPr>
          <a:xfrm>
            <a:off x="2829399" y="4266883"/>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37" name="Shape 451"/>
          <p:cNvSpPr/>
          <p:nvPr/>
        </p:nvSpPr>
        <p:spPr>
          <a:xfrm>
            <a:off x="2253721" y="3044574"/>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Packaging</a:t>
            </a:r>
          </a:p>
        </p:txBody>
      </p:sp>
      <p:sp>
        <p:nvSpPr>
          <p:cNvPr id="38" name="Shape 452"/>
          <p:cNvSpPr/>
          <p:nvPr/>
        </p:nvSpPr>
        <p:spPr>
          <a:xfrm>
            <a:off x="2360384" y="3209674"/>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Pre-Packaging</a:t>
            </a:r>
          </a:p>
        </p:txBody>
      </p:sp>
      <p:sp>
        <p:nvSpPr>
          <p:cNvPr id="39" name="Shape 453"/>
          <p:cNvSpPr/>
          <p:nvPr/>
        </p:nvSpPr>
        <p:spPr>
          <a:xfrm>
            <a:off x="2083207" y="2752040"/>
            <a:ext cx="979275" cy="21308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Scripts:</a:t>
            </a:r>
          </a:p>
        </p:txBody>
      </p:sp>
      <p:grpSp>
        <p:nvGrpSpPr>
          <p:cNvPr id="40" name="Shape 454"/>
          <p:cNvGrpSpPr/>
          <p:nvPr/>
        </p:nvGrpSpPr>
        <p:grpSpPr>
          <a:xfrm>
            <a:off x="6470699" y="2715486"/>
            <a:ext cx="665807" cy="859051"/>
            <a:chOff x="0" y="0"/>
            <a:chExt cx="714300" cy="921619"/>
          </a:xfrm>
        </p:grpSpPr>
        <p:sp>
          <p:nvSpPr>
            <p:cNvPr id="41" name="Shape 455"/>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rgbClr val="F5F5F5"/>
                  </a:solidFill>
                  <a:latin typeface="Arial"/>
                  <a:ea typeface="Arial"/>
                  <a:cs typeface="Arial"/>
                  <a:sym typeface="Arial"/>
                </a:rPr>
                <a:t>src</a:t>
              </a:r>
            </a:p>
          </p:txBody>
        </p:sp>
        <p:pic>
          <p:nvPicPr>
            <p:cNvPr id="42" name="Shape 456"/>
            <p:cNvPicPr preferRelativeResize="0"/>
            <p:nvPr/>
          </p:nvPicPr>
          <p:blipFill rotWithShape="1">
            <a:blip r:embed="rId7">
              <a:alphaModFix/>
            </a:blip>
            <a:srcRect/>
            <a:stretch/>
          </p:blipFill>
          <p:spPr>
            <a:xfrm>
              <a:off x="0" y="207318"/>
              <a:ext cx="714300" cy="714300"/>
            </a:xfrm>
            <a:prstGeom prst="rect">
              <a:avLst/>
            </a:prstGeom>
            <a:noFill/>
            <a:ln>
              <a:noFill/>
            </a:ln>
          </p:spPr>
        </p:pic>
      </p:grpSp>
      <p:grpSp>
        <p:nvGrpSpPr>
          <p:cNvPr id="44" name="Shape 458"/>
          <p:cNvGrpSpPr/>
          <p:nvPr/>
        </p:nvGrpSpPr>
        <p:grpSpPr>
          <a:xfrm>
            <a:off x="3313720" y="1211779"/>
            <a:ext cx="1965742" cy="1519249"/>
            <a:chOff x="-104240" y="0"/>
            <a:chExt cx="2108914" cy="1629901"/>
          </a:xfrm>
        </p:grpSpPr>
        <p:sp>
          <p:nvSpPr>
            <p:cNvPr id="45" name="Shape 459"/>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46" name="Shape 460"/>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a:solidFill>
                    <a:srgbClr val="FFFFFF"/>
                  </a:solidFill>
                  <a:latin typeface="Arial"/>
                  <a:ea typeface="Arial"/>
                  <a:cs typeface="Arial"/>
                  <a:sym typeface="Arial"/>
                </a:rPr>
                <a:t>Job</a:t>
              </a:r>
            </a:p>
          </p:txBody>
        </p:sp>
        <p:grpSp>
          <p:nvGrpSpPr>
            <p:cNvPr id="47" name="Shape 461"/>
            <p:cNvGrpSpPr/>
            <p:nvPr/>
          </p:nvGrpSpPr>
          <p:grpSpPr>
            <a:xfrm>
              <a:off x="692006" y="581924"/>
              <a:ext cx="894600" cy="334200"/>
              <a:chOff x="-35922" y="-35922"/>
              <a:chExt cx="894600" cy="334200"/>
            </a:xfrm>
          </p:grpSpPr>
          <p:pic>
            <p:nvPicPr>
              <p:cNvPr id="52" name="Shape 462"/>
              <p:cNvPicPr preferRelativeResize="0"/>
              <p:nvPr/>
            </p:nvPicPr>
            <p:blipFill rotWithShape="1">
              <a:blip r:embed="rId5">
                <a:alphaModFix/>
              </a:blip>
              <a:srcRect/>
              <a:stretch/>
            </p:blipFill>
            <p:spPr>
              <a:xfrm>
                <a:off x="-35922" y="-35922"/>
                <a:ext cx="894600" cy="334200"/>
              </a:xfrm>
              <a:prstGeom prst="rect">
                <a:avLst/>
              </a:prstGeom>
              <a:noFill/>
              <a:ln>
                <a:noFill/>
              </a:ln>
            </p:spPr>
          </p:pic>
          <p:sp>
            <p:nvSpPr>
              <p:cNvPr id="53" name="Shape 46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nvGrpSpPr>
            <p:cNvPr id="48" name="Shape 464"/>
            <p:cNvGrpSpPr/>
            <p:nvPr/>
          </p:nvGrpSpPr>
          <p:grpSpPr>
            <a:xfrm>
              <a:off x="0" y="486177"/>
              <a:ext cx="1685564" cy="1143724"/>
              <a:chOff x="0" y="0"/>
              <a:chExt cx="1685564" cy="1143724"/>
            </a:xfrm>
          </p:grpSpPr>
          <p:sp>
            <p:nvSpPr>
              <p:cNvPr id="49" name="Shape 46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a:solidFill>
                      <a:srgbClr val="FFFFFF"/>
                    </a:solidFill>
                    <a:latin typeface="Arial"/>
                    <a:ea typeface="Arial"/>
                    <a:cs typeface="Arial"/>
                    <a:sym typeface="Arial"/>
                  </a:rPr>
                  <a:t>Monit</a:t>
                </a:r>
              </a:p>
            </p:txBody>
          </p:sp>
          <p:sp>
            <p:nvSpPr>
              <p:cNvPr id="50" name="Shape 46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51" name="Shape 467"/>
              <p:cNvPicPr preferRelativeResize="0"/>
              <p:nvPr/>
            </p:nvPicPr>
            <p:blipFill rotWithShape="1">
              <a:blip r:embed="rId6">
                <a:alphaModFix/>
              </a:blip>
              <a:srcRect/>
              <a:stretch/>
            </p:blipFill>
            <p:spPr>
              <a:xfrm>
                <a:off x="429979" y="439472"/>
                <a:ext cx="241499" cy="228900"/>
              </a:xfrm>
              <a:prstGeom prst="rect">
                <a:avLst/>
              </a:prstGeom>
              <a:noFill/>
              <a:ln>
                <a:noFill/>
              </a:ln>
            </p:spPr>
          </p:pic>
        </p:grpSp>
      </p:grpSp>
      <p:pic>
        <p:nvPicPr>
          <p:cNvPr id="54" name="Shape 468"/>
          <p:cNvPicPr preferRelativeResize="0"/>
          <p:nvPr/>
        </p:nvPicPr>
        <p:blipFill rotWithShape="1">
          <a:blip r:embed="rId8">
            <a:alphaModFix/>
          </a:blip>
          <a:srcRect/>
          <a:stretch/>
        </p:blipFill>
        <p:spPr>
          <a:xfrm>
            <a:off x="148281" y="1018390"/>
            <a:ext cx="1547700" cy="1370400"/>
          </a:xfrm>
          <a:prstGeom prst="rect">
            <a:avLst/>
          </a:prstGeom>
          <a:noFill/>
          <a:ln>
            <a:noFill/>
          </a:ln>
        </p:spPr>
      </p:pic>
      <p:grpSp>
        <p:nvGrpSpPr>
          <p:cNvPr id="55" name="Shape 469"/>
          <p:cNvGrpSpPr/>
          <p:nvPr/>
        </p:nvGrpSpPr>
        <p:grpSpPr>
          <a:xfrm>
            <a:off x="-229276" y="2263468"/>
            <a:ext cx="965100" cy="888080"/>
            <a:chOff x="0" y="72342"/>
            <a:chExt cx="965100" cy="888080"/>
          </a:xfrm>
        </p:grpSpPr>
        <p:sp>
          <p:nvSpPr>
            <p:cNvPr id="56" name="Shape 470"/>
            <p:cNvSpPr/>
            <p:nvPr/>
          </p:nvSpPr>
          <p:spPr>
            <a:xfrm>
              <a:off x="0" y="421923"/>
              <a:ext cx="965100"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800" b="0" i="0" u="none" strike="noStrike" cap="none" dirty="0">
                  <a:solidFill>
                    <a:srgbClr val="29756E"/>
                  </a:solidFill>
                  <a:latin typeface="Arial"/>
                  <a:ea typeface="Arial"/>
                  <a:cs typeface="Arial"/>
                  <a:sym typeface="Arial"/>
                </a:rPr>
                <a:t>Manifest</a:t>
              </a:r>
            </a:p>
          </p:txBody>
        </p:sp>
        <p:pic>
          <p:nvPicPr>
            <p:cNvPr id="57" name="Shape 471"/>
            <p:cNvPicPr preferRelativeResize="0"/>
            <p:nvPr/>
          </p:nvPicPr>
          <p:blipFill rotWithShape="1">
            <a:blip r:embed="rId9">
              <a:alphaModFix/>
            </a:blip>
            <a:srcRect/>
            <a:stretch/>
          </p:blipFill>
          <p:spPr>
            <a:xfrm>
              <a:off x="286866" y="72342"/>
              <a:ext cx="368400" cy="330300"/>
            </a:xfrm>
            <a:prstGeom prst="rect">
              <a:avLst/>
            </a:prstGeom>
            <a:noFill/>
            <a:ln>
              <a:noFill/>
            </a:ln>
          </p:spPr>
        </p:pic>
      </p:grpSp>
      <p:pic>
        <p:nvPicPr>
          <p:cNvPr id="58" name="Shape 472"/>
          <p:cNvPicPr preferRelativeResize="0"/>
          <p:nvPr/>
        </p:nvPicPr>
        <p:blipFill rotWithShape="1">
          <a:blip r:embed="rId10">
            <a:alphaModFix/>
          </a:blip>
          <a:srcRect/>
          <a:stretch/>
        </p:blipFill>
        <p:spPr>
          <a:xfrm>
            <a:off x="1779720" y="1457907"/>
            <a:ext cx="1409632" cy="236849"/>
          </a:xfrm>
          <a:prstGeom prst="rect">
            <a:avLst/>
          </a:prstGeom>
          <a:noFill/>
          <a:ln>
            <a:noFill/>
          </a:ln>
        </p:spPr>
      </p:pic>
      <p:sp>
        <p:nvSpPr>
          <p:cNvPr id="60" name="Shape 474"/>
          <p:cNvSpPr/>
          <p:nvPr/>
        </p:nvSpPr>
        <p:spPr>
          <a:xfrm>
            <a:off x="7417363" y="797200"/>
            <a:ext cx="1368525" cy="359609"/>
          </a:xfrm>
          <a:prstGeom prst="rect">
            <a:avLst/>
          </a:prstGeom>
          <a:noFill/>
          <a:ln>
            <a:noFill/>
          </a:ln>
        </p:spPr>
        <p:txBody>
          <a:bodyPr lIns="0" tIns="0" rIns="0" bIns="0" anchor="t" anchorCtr="0">
            <a:noAutofit/>
          </a:bodyPr>
          <a:lstStyle/>
          <a:p>
            <a:pPr marL="0" marR="0" lvl="0" indent="0" algn="r" rtl="0">
              <a:spcBef>
                <a:spcPts val="0"/>
              </a:spcBef>
              <a:buSzPct val="25000"/>
              <a:buNone/>
            </a:pPr>
            <a:r>
              <a:rPr lang="en" sz="1600" b="0" i="0" u="none" strike="noStrike" cap="none">
                <a:solidFill>
                  <a:srgbClr val="29756E"/>
                </a:solidFill>
                <a:latin typeface="Arial"/>
                <a:ea typeface="Arial"/>
                <a:cs typeface="Arial"/>
                <a:sym typeface="Arial"/>
              </a:rPr>
              <a:t>Release</a:t>
            </a:r>
          </a:p>
        </p:txBody>
      </p:sp>
      <p:sp>
        <p:nvSpPr>
          <p:cNvPr id="61" name="Shape 475"/>
          <p:cNvSpPr/>
          <p:nvPr/>
        </p:nvSpPr>
        <p:spPr>
          <a:xfrm>
            <a:off x="5536800" y="1639342"/>
            <a:ext cx="1557836"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grpSp>
        <p:nvGrpSpPr>
          <p:cNvPr id="62" name="Shape 476"/>
          <p:cNvGrpSpPr/>
          <p:nvPr/>
        </p:nvGrpSpPr>
        <p:grpSpPr>
          <a:xfrm>
            <a:off x="7262509" y="1276808"/>
            <a:ext cx="1343655" cy="1087756"/>
            <a:chOff x="0" y="0"/>
            <a:chExt cx="1441518" cy="1166981"/>
          </a:xfrm>
        </p:grpSpPr>
        <p:sp>
          <p:nvSpPr>
            <p:cNvPr id="63" name="Shape 477"/>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4" name="Shape 478"/>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65" name="Shape 479"/>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sp>
        <p:nvSpPr>
          <p:cNvPr id="66" name="Shape 480"/>
          <p:cNvSpPr/>
          <p:nvPr/>
        </p:nvSpPr>
        <p:spPr>
          <a:xfrm>
            <a:off x="5920531" y="1779841"/>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Instantiated in runtime based on </a:t>
            </a:r>
          </a:p>
        </p:txBody>
      </p:sp>
      <p:sp>
        <p:nvSpPr>
          <p:cNvPr id="67" name="Shape 481"/>
          <p:cNvSpPr/>
          <p:nvPr/>
        </p:nvSpPr>
        <p:spPr>
          <a:xfrm>
            <a:off x="4156236" y="1507927"/>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Monit script</a:t>
            </a:r>
          </a:p>
        </p:txBody>
      </p:sp>
      <p:sp>
        <p:nvSpPr>
          <p:cNvPr id="68" name="Shape 482"/>
          <p:cNvSpPr/>
          <p:nvPr/>
        </p:nvSpPr>
        <p:spPr>
          <a:xfrm>
            <a:off x="581018" y="4689402"/>
            <a:ext cx="5712578" cy="223147"/>
          </a:xfrm>
          <a:prstGeom prst="rect">
            <a:avLst/>
          </a:prstGeom>
          <a:noFill/>
          <a:ln>
            <a:noFill/>
          </a:ln>
        </p:spPr>
        <p:txBody>
          <a:bodyPr lIns="45700" tIns="45700" rIns="45700" bIns="45700" anchor="t" anchorCtr="0">
            <a:noAutofit/>
          </a:bodyPr>
          <a:lstStyle/>
          <a:p>
            <a:pPr marL="0" marR="0" lvl="0" indent="0" algn="l" rtl="0">
              <a:spcBef>
                <a:spcPts val="0"/>
              </a:spcBef>
              <a:buSzPct val="25000"/>
              <a:buNone/>
            </a:pPr>
            <a:r>
              <a:rPr lang="en" sz="1100" b="0" i="0" u="none" strike="noStrike" cap="none" dirty="0">
                <a:solidFill>
                  <a:srgbClr val="F5F5F5"/>
                </a:solidFill>
                <a:latin typeface="Arial"/>
                <a:ea typeface="Arial"/>
                <a:cs typeface="Arial"/>
                <a:sym typeface="Arial"/>
              </a:rPr>
              <a:t>http://docs.cloudfoundry.org/bosh/create-release.html</a:t>
            </a:r>
          </a:p>
        </p:txBody>
      </p:sp>
      <p:sp>
        <p:nvSpPr>
          <p:cNvPr id="69" name="Shape 483"/>
          <p:cNvSpPr/>
          <p:nvPr/>
        </p:nvSpPr>
        <p:spPr>
          <a:xfrm>
            <a:off x="4021727" y="2922837"/>
            <a:ext cx="2723907"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70" name="Shape 484"/>
          <p:cNvSpPr/>
          <p:nvPr/>
        </p:nvSpPr>
        <p:spPr>
          <a:xfrm>
            <a:off x="5090116" y="2942360"/>
            <a:ext cx="979275" cy="501941"/>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5F5F5"/>
                </a:solidFill>
                <a:latin typeface="Arial"/>
                <a:ea typeface="Arial"/>
                <a:cs typeface="Arial"/>
                <a:sym typeface="Arial"/>
              </a:rPr>
              <a:t>Depends</a:t>
            </a:r>
          </a:p>
        </p:txBody>
      </p:sp>
      <p:sp>
        <p:nvSpPr>
          <p:cNvPr id="71" name="Shape 486"/>
          <p:cNvSpPr/>
          <p:nvPr/>
        </p:nvSpPr>
        <p:spPr>
          <a:xfrm>
            <a:off x="184331" y="2977206"/>
            <a:ext cx="1660199" cy="14307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200" b="0" i="0" u="none" strike="noStrike" cap="none" dirty="0">
                <a:solidFill>
                  <a:srgbClr val="F5F5F5"/>
                </a:solidFill>
                <a:latin typeface="Helvetica Neue"/>
                <a:ea typeface="Helvetica Neue"/>
                <a:cs typeface="Helvetica Neue"/>
                <a:sym typeface="Helvetica Neue"/>
              </a:rPr>
              <a:t>Example of Jobs:</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DEA (CF)</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CloudController (CF)</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Service Broker (MySQL &amp; Rabbit)</a:t>
            </a:r>
          </a:p>
          <a:p>
            <a:pPr marL="120314" marR="0" lvl="0" indent="-120314" algn="l" rtl="0">
              <a:spcBef>
                <a:spcPts val="0"/>
              </a:spcBef>
              <a:buClr>
                <a:srgbClr val="000000"/>
              </a:buClr>
              <a:buSzPct val="100000"/>
              <a:buFont typeface="Helvetica Neue"/>
              <a:buChar char="-"/>
            </a:pPr>
            <a:r>
              <a:rPr lang="en" sz="1200" b="0" i="0" u="none" strike="noStrike" cap="none" dirty="0">
                <a:solidFill>
                  <a:srgbClr val="F5F5F5"/>
                </a:solidFill>
                <a:latin typeface="Helvetica Neue"/>
                <a:ea typeface="Helvetica Neue"/>
                <a:cs typeface="Helvetica Neue"/>
                <a:sym typeface="Helvetica Neue"/>
              </a:rPr>
              <a:t>Locator (possible GemFire release)</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300"/>
                                        <p:tgtEl>
                                          <p:spTgt spid="71"/>
                                        </p:tgtEl>
                                        <p:attrNameLst>
                                          <p:attrName>ppt_w</p:attrName>
                                        </p:attrNameLst>
                                      </p:cBhvr>
                                      <p:tavLst>
                                        <p:tav tm="0">
                                          <p:val>
                                            <p:strVal val="0"/>
                                          </p:val>
                                        </p:tav>
                                        <p:tav tm="100000">
                                          <p:val>
                                            <p:strVal val="#ppt_w"/>
                                          </p:val>
                                        </p:tav>
                                      </p:tavLst>
                                    </p:anim>
                                    <p:anim calcmode="lin" valueType="num">
                                      <p:cBhvr additive="base">
                                        <p:cTn id="8" dur="300"/>
                                        <p:tgtEl>
                                          <p:spTgt spid="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Shape 494"/>
          <p:cNvGrpSpPr/>
          <p:nvPr/>
        </p:nvGrpSpPr>
        <p:grpSpPr>
          <a:xfrm>
            <a:off x="857616" y="1307649"/>
            <a:ext cx="1441518" cy="1166981"/>
            <a:chOff x="0" y="0"/>
            <a:chExt cx="1441518" cy="1166981"/>
          </a:xfrm>
        </p:grpSpPr>
        <p:sp>
          <p:nvSpPr>
            <p:cNvPr id="56" name="Shape 495"/>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57" name="Shape 496"/>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58" name="Shape 497"/>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59" name="Shape 498"/>
          <p:cNvGrpSpPr/>
          <p:nvPr/>
        </p:nvGrpSpPr>
        <p:grpSpPr>
          <a:xfrm>
            <a:off x="959216" y="1439730"/>
            <a:ext cx="1940510" cy="1662072"/>
            <a:chOff x="0" y="-3384"/>
            <a:chExt cx="1940510" cy="1662072"/>
          </a:xfrm>
        </p:grpSpPr>
        <p:sp>
          <p:nvSpPr>
            <p:cNvPr id="60" name="Shape 499"/>
            <p:cNvSpPr/>
            <p:nvPr/>
          </p:nvSpPr>
          <p:spPr>
            <a:xfrm>
              <a:off x="0" y="0"/>
              <a:ext cx="1632600" cy="1308599"/>
            </a:xfrm>
            <a:prstGeom prst="roundRect">
              <a:avLst>
                <a:gd name="adj" fmla="val 802"/>
              </a:avLst>
            </a:prstGeom>
            <a:gradFill>
              <a:gsLst>
                <a:gs pos="0">
                  <a:srgbClr val="29756E">
                    <a:alpha val="76078"/>
                  </a:srgbClr>
                </a:gs>
                <a:gs pos="100000">
                  <a:srgbClr val="66ADA7">
                    <a:alpha val="76078"/>
                  </a:srgbClr>
                </a:gs>
              </a:gsLst>
              <a:lin ang="5400012" scaled="0"/>
            </a:gradFill>
            <a:ln w="25400" cap="flat" cmpd="sng">
              <a:solidFill>
                <a:srgbClr val="535353">
                  <a:alpha val="76080"/>
                </a:srgbClr>
              </a:solidFill>
              <a:prstDash val="dashDot"/>
              <a:miter/>
              <a:headEnd type="none" w="med" len="med"/>
              <a:tailEnd type="none" w="med" len="med"/>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61" name="Shape 500"/>
            <p:cNvSpPr/>
            <p:nvPr/>
          </p:nvSpPr>
          <p:spPr>
            <a:xfrm>
              <a:off x="130734" y="-3384"/>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VM / Container</a:t>
              </a:r>
            </a:p>
          </p:txBody>
        </p:sp>
        <p:sp>
          <p:nvSpPr>
            <p:cNvPr id="62" name="Shape 501"/>
            <p:cNvSpPr/>
            <p:nvPr/>
          </p:nvSpPr>
          <p:spPr>
            <a:xfrm>
              <a:off x="569510" y="955787"/>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74" name="Shape 513"/>
          <p:cNvGrpSpPr/>
          <p:nvPr/>
        </p:nvGrpSpPr>
        <p:grpSpPr>
          <a:xfrm>
            <a:off x="1119976" y="1640841"/>
            <a:ext cx="1940510" cy="1662072"/>
            <a:chOff x="0" y="-3384"/>
            <a:chExt cx="1940510" cy="1662072"/>
          </a:xfrm>
        </p:grpSpPr>
        <p:sp>
          <p:nvSpPr>
            <p:cNvPr id="75" name="Shape 514"/>
            <p:cNvSpPr/>
            <p:nvPr/>
          </p:nvSpPr>
          <p:spPr>
            <a:xfrm>
              <a:off x="0" y="0"/>
              <a:ext cx="1632600" cy="1308599"/>
            </a:xfrm>
            <a:prstGeom prst="roundRect">
              <a:avLst>
                <a:gd name="adj" fmla="val 802"/>
              </a:avLst>
            </a:prstGeom>
            <a:gradFill>
              <a:gsLst>
                <a:gs pos="0">
                  <a:srgbClr val="29756E">
                    <a:alpha val="76078"/>
                  </a:srgbClr>
                </a:gs>
                <a:gs pos="100000">
                  <a:srgbClr val="66ADA7">
                    <a:alpha val="76078"/>
                  </a:srgbClr>
                </a:gs>
              </a:gsLst>
              <a:lin ang="5400012" scaled="0"/>
            </a:gradFill>
            <a:ln w="25400" cap="flat" cmpd="sng">
              <a:solidFill>
                <a:srgbClr val="535353">
                  <a:alpha val="76080"/>
                </a:srgbClr>
              </a:solidFill>
              <a:prstDash val="dashDot"/>
              <a:miter/>
              <a:headEnd type="none" w="med" len="med"/>
              <a:tailEnd type="none" w="med" len="med"/>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76" name="Shape 515"/>
            <p:cNvSpPr/>
            <p:nvPr/>
          </p:nvSpPr>
          <p:spPr>
            <a:xfrm>
              <a:off x="130734" y="-3384"/>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VM / Container</a:t>
              </a:r>
            </a:p>
          </p:txBody>
        </p:sp>
        <p:sp>
          <p:nvSpPr>
            <p:cNvPr id="77" name="Shape 516"/>
            <p:cNvSpPr/>
            <p:nvPr/>
          </p:nvSpPr>
          <p:spPr>
            <a:xfrm>
              <a:off x="569510" y="955787"/>
              <a:ext cx="1370999" cy="7029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pic>
        <p:nvPicPr>
          <p:cNvPr id="89" name="Shape 528"/>
          <p:cNvPicPr preferRelativeResize="0"/>
          <p:nvPr/>
        </p:nvPicPr>
        <p:blipFill rotWithShape="1">
          <a:blip r:embed="rId2">
            <a:alphaModFix/>
          </a:blip>
          <a:srcRect/>
          <a:stretch/>
        </p:blipFill>
        <p:spPr>
          <a:xfrm>
            <a:off x="4042910" y="1292078"/>
            <a:ext cx="2911514" cy="3249475"/>
          </a:xfrm>
          <a:prstGeom prst="rect">
            <a:avLst/>
          </a:prstGeom>
          <a:noFill/>
          <a:ln>
            <a:noFill/>
          </a:ln>
        </p:spPr>
      </p:pic>
      <p:sp>
        <p:nvSpPr>
          <p:cNvPr id="2" name="Title 1"/>
          <p:cNvSpPr>
            <a:spLocks noGrp="1"/>
          </p:cNvSpPr>
          <p:nvPr>
            <p:ph type="title"/>
          </p:nvPr>
        </p:nvSpPr>
        <p:spPr/>
        <p:txBody>
          <a:bodyPr/>
          <a:lstStyle/>
          <a:p>
            <a:r>
              <a:rPr lang="en-US" dirty="0" smtClean="0">
                <a:solidFill>
                  <a:schemeClr val="accent1"/>
                </a:solidFill>
              </a:rPr>
              <a:t>Job Creation</a:t>
            </a:r>
            <a:endParaRPr lang="en-US" dirty="0">
              <a:solidFill>
                <a:schemeClr val="accent1"/>
              </a:solidFill>
            </a:endParaRPr>
          </a:p>
        </p:txBody>
      </p:sp>
      <p:sp>
        <p:nvSpPr>
          <p:cNvPr id="63" name="Shape 502"/>
          <p:cNvSpPr/>
          <p:nvPr/>
        </p:nvSpPr>
        <p:spPr>
          <a:xfrm>
            <a:off x="1404295" y="4028033"/>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chemeClr val="accent1"/>
                </a:solidFill>
                <a:latin typeface="Arial"/>
                <a:ea typeface="Arial"/>
                <a:cs typeface="Arial"/>
                <a:sym typeface="Arial"/>
              </a:rPr>
              <a:t>Compiled Packages</a:t>
            </a:r>
          </a:p>
        </p:txBody>
      </p:sp>
      <p:pic>
        <p:nvPicPr>
          <p:cNvPr id="64" name="Shape 503"/>
          <p:cNvPicPr preferRelativeResize="0"/>
          <p:nvPr/>
        </p:nvPicPr>
        <p:blipFill rotWithShape="1">
          <a:blip r:embed="rId3">
            <a:alphaModFix/>
          </a:blip>
          <a:srcRect/>
          <a:stretch/>
        </p:blipFill>
        <p:spPr>
          <a:xfrm>
            <a:off x="1449894" y="3540360"/>
            <a:ext cx="516000" cy="412500"/>
          </a:xfrm>
          <a:prstGeom prst="rect">
            <a:avLst/>
          </a:prstGeom>
          <a:noFill/>
          <a:ln>
            <a:noFill/>
          </a:ln>
        </p:spPr>
      </p:pic>
      <p:grpSp>
        <p:nvGrpSpPr>
          <p:cNvPr id="65" name="Shape 504"/>
          <p:cNvGrpSpPr/>
          <p:nvPr/>
        </p:nvGrpSpPr>
        <p:grpSpPr>
          <a:xfrm>
            <a:off x="4211708" y="1786043"/>
            <a:ext cx="1590016" cy="1156424"/>
            <a:chOff x="0" y="-12699"/>
            <a:chExt cx="1590016" cy="1156424"/>
          </a:xfrm>
        </p:grpSpPr>
        <p:grpSp>
          <p:nvGrpSpPr>
            <p:cNvPr id="66" name="Shape 505"/>
            <p:cNvGrpSpPr/>
            <p:nvPr/>
          </p:nvGrpSpPr>
          <p:grpSpPr>
            <a:xfrm>
              <a:off x="0" y="-12699"/>
              <a:ext cx="1590016" cy="1156424"/>
              <a:chOff x="0" y="-12700"/>
              <a:chExt cx="1590016" cy="1156424"/>
            </a:xfrm>
          </p:grpSpPr>
          <p:sp>
            <p:nvSpPr>
              <p:cNvPr id="70" name="Shape 50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a:solidFill>
                      <a:srgbClr val="DDDDDD"/>
                    </a:solidFill>
                    <a:latin typeface="Arial"/>
                    <a:ea typeface="Arial"/>
                    <a:cs typeface="Arial"/>
                    <a:sym typeface="Arial"/>
                  </a:rPr>
                  <a:t>Monit</a:t>
                </a:r>
              </a:p>
            </p:txBody>
          </p:sp>
          <p:sp>
            <p:nvSpPr>
              <p:cNvPr id="71" name="Shape 507"/>
              <p:cNvSpPr/>
              <p:nvPr/>
            </p:nvSpPr>
            <p:spPr>
              <a:xfrm>
                <a:off x="582016" y="-12700"/>
                <a:ext cx="1007999" cy="534600"/>
              </a:xfrm>
              <a:prstGeom prst="rect">
                <a:avLst/>
              </a:prstGeom>
              <a:noFill/>
              <a:ln w="25400" cap="flat" cmpd="sng">
                <a:solidFill>
                  <a:srgbClr val="DDDDDD"/>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72" name="Shape 508"/>
              <p:cNvPicPr preferRelativeResize="0"/>
              <p:nvPr/>
            </p:nvPicPr>
            <p:blipFill rotWithShape="1">
              <a:blip r:embed="rId4">
                <a:alphaModFix/>
              </a:blip>
              <a:srcRect/>
              <a:stretch/>
            </p:blipFill>
            <p:spPr>
              <a:xfrm>
                <a:off x="429981" y="439472"/>
                <a:ext cx="241499" cy="228900"/>
              </a:xfrm>
              <a:prstGeom prst="rect">
                <a:avLst/>
              </a:prstGeom>
              <a:noFill/>
              <a:ln>
                <a:noFill/>
              </a:ln>
            </p:spPr>
          </p:pic>
        </p:grpSp>
        <p:grpSp>
          <p:nvGrpSpPr>
            <p:cNvPr id="67" name="Shape 509"/>
            <p:cNvGrpSpPr/>
            <p:nvPr/>
          </p:nvGrpSpPr>
          <p:grpSpPr>
            <a:xfrm>
              <a:off x="644721" y="83133"/>
              <a:ext cx="894600" cy="334200"/>
              <a:chOff x="-10522" y="-61321"/>
              <a:chExt cx="894600" cy="334200"/>
            </a:xfrm>
          </p:grpSpPr>
          <p:pic>
            <p:nvPicPr>
              <p:cNvPr id="68" name="Shape 510"/>
              <p:cNvPicPr preferRelativeResize="0"/>
              <p:nvPr/>
            </p:nvPicPr>
            <p:blipFill rotWithShape="1">
              <a:blip r:embed="rId5">
                <a:alphaModFix/>
              </a:blip>
              <a:srcRect/>
              <a:stretch/>
            </p:blipFill>
            <p:spPr>
              <a:xfrm>
                <a:off x="-10522" y="-61321"/>
                <a:ext cx="894600" cy="334200"/>
              </a:xfrm>
              <a:prstGeom prst="rect">
                <a:avLst/>
              </a:prstGeom>
              <a:noFill/>
              <a:ln>
                <a:noFill/>
              </a:ln>
            </p:spPr>
          </p:pic>
          <p:sp>
            <p:nvSpPr>
              <p:cNvPr id="69" name="Shape 511"/>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sp>
        <p:nvSpPr>
          <p:cNvPr id="73" name="Shape 512"/>
          <p:cNvSpPr/>
          <p:nvPr/>
        </p:nvSpPr>
        <p:spPr>
          <a:xfrm>
            <a:off x="4551071" y="1456871"/>
            <a:ext cx="1468199" cy="385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600" b="0" i="0" u="none" strike="noStrike" cap="none" dirty="0">
                <a:solidFill>
                  <a:srgbClr val="29756E"/>
                </a:solidFill>
                <a:latin typeface="Arial"/>
                <a:ea typeface="Arial"/>
                <a:cs typeface="Arial"/>
                <a:sym typeface="Arial"/>
              </a:rPr>
              <a:t>Job</a:t>
            </a:r>
          </a:p>
        </p:txBody>
      </p:sp>
      <p:pic>
        <p:nvPicPr>
          <p:cNvPr id="78" name="Shape 517"/>
          <p:cNvPicPr preferRelativeResize="0"/>
          <p:nvPr/>
        </p:nvPicPr>
        <p:blipFill rotWithShape="1">
          <a:blip r:embed="rId3">
            <a:alphaModFix/>
          </a:blip>
          <a:srcRect/>
          <a:stretch/>
        </p:blipFill>
        <p:spPr>
          <a:xfrm>
            <a:off x="1906402" y="3549230"/>
            <a:ext cx="557400" cy="445499"/>
          </a:xfrm>
          <a:prstGeom prst="rect">
            <a:avLst/>
          </a:prstGeom>
          <a:noFill/>
          <a:ln>
            <a:noFill/>
          </a:ln>
        </p:spPr>
      </p:pic>
      <p:pic>
        <p:nvPicPr>
          <p:cNvPr id="79" name="Shape 518"/>
          <p:cNvPicPr preferRelativeResize="0"/>
          <p:nvPr/>
        </p:nvPicPr>
        <p:blipFill rotWithShape="1">
          <a:blip r:embed="rId3">
            <a:alphaModFix/>
          </a:blip>
          <a:srcRect/>
          <a:stretch/>
        </p:blipFill>
        <p:spPr>
          <a:xfrm>
            <a:off x="1650813" y="3616130"/>
            <a:ext cx="557400" cy="445499"/>
          </a:xfrm>
          <a:prstGeom prst="rect">
            <a:avLst/>
          </a:prstGeom>
          <a:noFill/>
          <a:ln>
            <a:noFill/>
          </a:ln>
        </p:spPr>
      </p:pic>
      <p:grpSp>
        <p:nvGrpSpPr>
          <p:cNvPr id="80" name="Shape 519"/>
          <p:cNvGrpSpPr/>
          <p:nvPr/>
        </p:nvGrpSpPr>
        <p:grpSpPr>
          <a:xfrm>
            <a:off x="4224408" y="3517845"/>
            <a:ext cx="1590016" cy="1156424"/>
            <a:chOff x="0" y="-12699"/>
            <a:chExt cx="1590016" cy="1156424"/>
          </a:xfrm>
        </p:grpSpPr>
        <p:grpSp>
          <p:nvGrpSpPr>
            <p:cNvPr id="81" name="Shape 520"/>
            <p:cNvGrpSpPr/>
            <p:nvPr/>
          </p:nvGrpSpPr>
          <p:grpSpPr>
            <a:xfrm>
              <a:off x="0" y="-12699"/>
              <a:ext cx="1590016" cy="1156424"/>
              <a:chOff x="0" y="-12700"/>
              <a:chExt cx="1590016" cy="1156424"/>
            </a:xfrm>
          </p:grpSpPr>
          <p:sp>
            <p:nvSpPr>
              <p:cNvPr id="85" name="Shape 521"/>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a:solidFill>
                      <a:srgbClr val="DDDDDD"/>
                    </a:solidFill>
                    <a:latin typeface="Arial"/>
                    <a:ea typeface="Arial"/>
                    <a:cs typeface="Arial"/>
                    <a:sym typeface="Arial"/>
                  </a:rPr>
                  <a:t>Monit</a:t>
                </a:r>
              </a:p>
            </p:txBody>
          </p:sp>
          <p:sp>
            <p:nvSpPr>
              <p:cNvPr id="86" name="Shape 522"/>
              <p:cNvSpPr/>
              <p:nvPr/>
            </p:nvSpPr>
            <p:spPr>
              <a:xfrm>
                <a:off x="582016" y="-12700"/>
                <a:ext cx="1007999" cy="534600"/>
              </a:xfrm>
              <a:prstGeom prst="rect">
                <a:avLst/>
              </a:prstGeom>
              <a:noFill/>
              <a:ln w="25400" cap="flat" cmpd="sng">
                <a:solidFill>
                  <a:srgbClr val="DDDDDD"/>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87" name="Shape 523"/>
              <p:cNvPicPr preferRelativeResize="0"/>
              <p:nvPr/>
            </p:nvPicPr>
            <p:blipFill rotWithShape="1">
              <a:blip r:embed="rId4">
                <a:alphaModFix/>
              </a:blip>
              <a:srcRect/>
              <a:stretch/>
            </p:blipFill>
            <p:spPr>
              <a:xfrm>
                <a:off x="429981" y="439472"/>
                <a:ext cx="241499" cy="228900"/>
              </a:xfrm>
              <a:prstGeom prst="rect">
                <a:avLst/>
              </a:prstGeom>
              <a:noFill/>
              <a:ln>
                <a:noFill/>
              </a:ln>
            </p:spPr>
          </p:pic>
        </p:grpSp>
        <p:grpSp>
          <p:nvGrpSpPr>
            <p:cNvPr id="82" name="Shape 524"/>
            <p:cNvGrpSpPr/>
            <p:nvPr/>
          </p:nvGrpSpPr>
          <p:grpSpPr>
            <a:xfrm>
              <a:off x="644721" y="83133"/>
              <a:ext cx="894600" cy="334200"/>
              <a:chOff x="-10522" y="-61321"/>
              <a:chExt cx="894600" cy="334200"/>
            </a:xfrm>
          </p:grpSpPr>
          <p:pic>
            <p:nvPicPr>
              <p:cNvPr id="83" name="Shape 525"/>
              <p:cNvPicPr preferRelativeResize="0"/>
              <p:nvPr/>
            </p:nvPicPr>
            <p:blipFill rotWithShape="1">
              <a:blip r:embed="rId5">
                <a:alphaModFix/>
              </a:blip>
              <a:srcRect/>
              <a:stretch/>
            </p:blipFill>
            <p:spPr>
              <a:xfrm>
                <a:off x="-10522" y="-61321"/>
                <a:ext cx="894600" cy="334200"/>
              </a:xfrm>
              <a:prstGeom prst="rect">
                <a:avLst/>
              </a:prstGeom>
              <a:noFill/>
              <a:ln>
                <a:noFill/>
              </a:ln>
            </p:spPr>
          </p:pic>
          <p:sp>
            <p:nvSpPr>
              <p:cNvPr id="84" name="Shape 526"/>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sp>
        <p:nvSpPr>
          <p:cNvPr id="88" name="Shape 527"/>
          <p:cNvSpPr/>
          <p:nvPr/>
        </p:nvSpPr>
        <p:spPr>
          <a:xfrm>
            <a:off x="4591261" y="3173515"/>
            <a:ext cx="1468199" cy="385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600" b="0" i="0" u="none" strike="noStrike" cap="none" dirty="0">
                <a:solidFill>
                  <a:srgbClr val="29756E"/>
                </a:solidFill>
                <a:latin typeface="Arial"/>
                <a:ea typeface="Arial"/>
                <a:cs typeface="Arial"/>
                <a:sym typeface="Arial"/>
              </a:rPr>
              <a:t>Job</a:t>
            </a:r>
          </a:p>
        </p:txBody>
      </p:sp>
      <p:sp>
        <p:nvSpPr>
          <p:cNvPr id="90" name="Shape 529"/>
          <p:cNvSpPr/>
          <p:nvPr/>
        </p:nvSpPr>
        <p:spPr>
          <a:xfrm>
            <a:off x="4844675" y="959466"/>
            <a:ext cx="1468199" cy="3858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dirty="0">
                <a:solidFill>
                  <a:srgbClr val="29756E"/>
                </a:solidFill>
                <a:latin typeface="Arial"/>
                <a:ea typeface="Arial"/>
                <a:cs typeface="Arial"/>
                <a:sym typeface="Arial"/>
              </a:rPr>
              <a:t>Deployment</a:t>
            </a:r>
          </a:p>
        </p:txBody>
      </p:sp>
      <p:grpSp>
        <p:nvGrpSpPr>
          <p:cNvPr id="91" name="Shape 530"/>
          <p:cNvGrpSpPr/>
          <p:nvPr/>
        </p:nvGrpSpPr>
        <p:grpSpPr>
          <a:xfrm>
            <a:off x="7571013" y="2460290"/>
            <a:ext cx="1004699" cy="297300"/>
            <a:chOff x="0" y="0"/>
            <a:chExt cx="1004699" cy="297300"/>
          </a:xfrm>
        </p:grpSpPr>
        <p:sp>
          <p:nvSpPr>
            <p:cNvPr id="92" name="Shape 531"/>
            <p:cNvSpPr/>
            <p:nvPr/>
          </p:nvSpPr>
          <p:spPr>
            <a:xfrm>
              <a:off x="0" y="0"/>
              <a:ext cx="1004699" cy="297300"/>
            </a:xfrm>
            <a:prstGeom prst="roundRect">
              <a:avLst>
                <a:gd name="adj" fmla="val 1316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a:t>
              </a:r>
              <a:r>
                <a:rPr lang="en" sz="1200" b="0" i="0" u="none" strike="noStrike" cap="none">
                  <a:solidFill>
                    <a:srgbClr val="FFFFFF"/>
                  </a:solidFill>
                  <a:latin typeface="Arial"/>
                  <a:ea typeface="Arial"/>
                  <a:cs typeface="Arial"/>
                  <a:sym typeface="Arial"/>
                </a:rPr>
                <a:t>NATS</a:t>
              </a:r>
            </a:p>
          </p:txBody>
        </p:sp>
        <p:pic>
          <p:nvPicPr>
            <p:cNvPr id="93" name="Shape 532"/>
            <p:cNvPicPr preferRelativeResize="0"/>
            <p:nvPr/>
          </p:nvPicPr>
          <p:blipFill rotWithShape="1">
            <a:blip r:embed="rId6">
              <a:alphaModFix/>
            </a:blip>
            <a:srcRect/>
            <a:stretch/>
          </p:blipFill>
          <p:spPr>
            <a:xfrm>
              <a:off x="75985" y="73551"/>
              <a:ext cx="228600" cy="185100"/>
            </a:xfrm>
            <a:prstGeom prst="rect">
              <a:avLst/>
            </a:prstGeom>
            <a:noFill/>
            <a:ln>
              <a:noFill/>
            </a:ln>
          </p:spPr>
        </p:pic>
      </p:grpSp>
      <p:sp>
        <p:nvSpPr>
          <p:cNvPr id="94" name="Shape 533"/>
          <p:cNvSpPr/>
          <p:nvPr/>
        </p:nvSpPr>
        <p:spPr>
          <a:xfrm>
            <a:off x="5826669" y="2694348"/>
            <a:ext cx="1682400" cy="1200600"/>
          </a:xfrm>
          <a:custGeom>
            <a:avLst/>
            <a:gdLst/>
            <a:ahLst/>
            <a:cxnLst/>
            <a:rect l="0" t="0" r="0" b="0"/>
            <a:pathLst>
              <a:path w="120000" h="120000" extrusionOk="0">
                <a:moveTo>
                  <a:pt x="0" y="120000"/>
                </a:moveTo>
                <a:cubicBezTo>
                  <a:pt x="27177" y="52083"/>
                  <a:pt x="67177" y="12083"/>
                  <a:pt x="120000" y="0"/>
                </a:cubicBezTo>
              </a:path>
            </a:pathLst>
          </a:custGeom>
          <a:noFill/>
          <a:ln w="19050" cap="flat" cmpd="sng">
            <a:solidFill>
              <a:srgbClr val="535353"/>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5" name="Shape 534"/>
          <p:cNvSpPr/>
          <p:nvPr/>
        </p:nvSpPr>
        <p:spPr>
          <a:xfrm>
            <a:off x="6138417" y="2595147"/>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F5F5F5"/>
                </a:solidFill>
                <a:latin typeface="Arial"/>
                <a:ea typeface="Arial"/>
                <a:cs typeface="Arial"/>
                <a:sym typeface="Arial"/>
              </a:rPr>
              <a:t>Ping</a:t>
            </a:r>
          </a:p>
        </p:txBody>
      </p:sp>
      <p:sp>
        <p:nvSpPr>
          <p:cNvPr id="96" name="Shape 535"/>
          <p:cNvSpPr/>
          <p:nvPr/>
        </p:nvSpPr>
        <p:spPr>
          <a:xfrm>
            <a:off x="5919696" y="2048834"/>
            <a:ext cx="1620299" cy="469499"/>
          </a:xfrm>
          <a:custGeom>
            <a:avLst/>
            <a:gdLst/>
            <a:ahLst/>
            <a:cxnLst/>
            <a:rect l="0" t="0" r="0" b="0"/>
            <a:pathLst>
              <a:path w="120000" h="120000" extrusionOk="0">
                <a:moveTo>
                  <a:pt x="0" y="22150"/>
                </a:moveTo>
                <a:cubicBezTo>
                  <a:pt x="46572" y="-26988"/>
                  <a:pt x="86572" y="5627"/>
                  <a:pt x="120000" y="120000"/>
                </a:cubicBezTo>
              </a:path>
            </a:pathLst>
          </a:custGeom>
          <a:noFill/>
          <a:ln w="19050" cap="flat" cmpd="sng">
            <a:solidFill>
              <a:srgbClr val="535353"/>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7" name="Shape 536"/>
          <p:cNvSpPr/>
          <p:nvPr/>
        </p:nvSpPr>
        <p:spPr>
          <a:xfrm>
            <a:off x="6238812" y="1742860"/>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chemeClr val="bg2"/>
                </a:solidFill>
                <a:latin typeface="Arial"/>
                <a:ea typeface="Arial"/>
                <a:cs typeface="Arial"/>
                <a:sym typeface="Arial"/>
              </a:rPr>
              <a:t>Ping</a:t>
            </a:r>
          </a:p>
        </p:txBody>
      </p:sp>
      <p:cxnSp>
        <p:nvCxnSpPr>
          <p:cNvPr id="98" name="Shape 537"/>
          <p:cNvCxnSpPr/>
          <p:nvPr/>
        </p:nvCxnSpPr>
        <p:spPr>
          <a:xfrm>
            <a:off x="8072760" y="2735360"/>
            <a:ext cx="0" cy="430800"/>
          </a:xfrm>
          <a:prstGeom prst="straightConnector1">
            <a:avLst/>
          </a:prstGeom>
          <a:noFill/>
          <a:ln w="19050" cap="flat" cmpd="sng">
            <a:solidFill>
              <a:srgbClr val="535353"/>
            </a:solidFill>
            <a:prstDash val="dashDot"/>
            <a:miter/>
            <a:headEnd type="none" w="med" len="med"/>
            <a:tailEnd type="none" w="med" len="med"/>
          </a:ln>
        </p:spPr>
      </p:cxnSp>
      <p:cxnSp>
        <p:nvCxnSpPr>
          <p:cNvPr id="99" name="Shape 538"/>
          <p:cNvCxnSpPr/>
          <p:nvPr/>
        </p:nvCxnSpPr>
        <p:spPr>
          <a:xfrm rot="10800000">
            <a:off x="8011503" y="1919110"/>
            <a:ext cx="0" cy="533399"/>
          </a:xfrm>
          <a:prstGeom prst="straightConnector1">
            <a:avLst/>
          </a:prstGeom>
          <a:noFill/>
          <a:ln w="19050" cap="flat" cmpd="sng">
            <a:solidFill>
              <a:srgbClr val="535353"/>
            </a:solidFill>
            <a:prstDash val="dashDot"/>
            <a:miter/>
            <a:headEnd type="none" w="med" len="med"/>
            <a:tailEnd type="none" w="med" len="med"/>
          </a:ln>
        </p:spPr>
      </p:cxnSp>
      <p:sp>
        <p:nvSpPr>
          <p:cNvPr id="100" name="Shape 539"/>
          <p:cNvSpPr/>
          <p:nvPr/>
        </p:nvSpPr>
        <p:spPr>
          <a:xfrm>
            <a:off x="7443117" y="3150271"/>
            <a:ext cx="1360799" cy="329999"/>
          </a:xfrm>
          <a:prstGeom prst="roundRect">
            <a:avLst>
              <a:gd name="adj" fmla="val 15295"/>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Health Monitor</a:t>
            </a:r>
          </a:p>
        </p:txBody>
      </p:sp>
      <p:grpSp>
        <p:nvGrpSpPr>
          <p:cNvPr id="101" name="Shape 540"/>
          <p:cNvGrpSpPr/>
          <p:nvPr/>
        </p:nvGrpSpPr>
        <p:grpSpPr>
          <a:xfrm>
            <a:off x="7397475" y="1605609"/>
            <a:ext cx="1451999" cy="363600"/>
            <a:chOff x="0" y="0"/>
            <a:chExt cx="1451999" cy="363600"/>
          </a:xfrm>
        </p:grpSpPr>
        <p:sp>
          <p:nvSpPr>
            <p:cNvPr id="102" name="Shape 541"/>
            <p:cNvSpPr/>
            <p:nvPr/>
          </p:nvSpPr>
          <p:spPr>
            <a:xfrm>
              <a:off x="0" y="0"/>
              <a:ext cx="14519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BOSH Director</a:t>
              </a:r>
            </a:p>
          </p:txBody>
        </p:sp>
        <p:pic>
          <p:nvPicPr>
            <p:cNvPr id="103" name="Shape 542"/>
            <p:cNvPicPr preferRelativeResize="0"/>
            <p:nvPr/>
          </p:nvPicPr>
          <p:blipFill rotWithShape="1">
            <a:blip r:embed="rId7">
              <a:alphaModFix/>
            </a:blip>
            <a:srcRect/>
            <a:stretch/>
          </p:blipFill>
          <p:spPr>
            <a:xfrm>
              <a:off x="78883" y="73840"/>
              <a:ext cx="168000" cy="215999"/>
            </a:xfrm>
            <a:prstGeom prst="rect">
              <a:avLst/>
            </a:prstGeom>
            <a:noFill/>
            <a:ln>
              <a:noFill/>
            </a:ln>
          </p:spPr>
        </p:pic>
      </p:gr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1000"/>
                                        <p:tgtEl>
                                          <p:spTgt spid="59"/>
                                        </p:tgtEl>
                                        <p:attrNameLst>
                                          <p:attrName>ppt_w</p:attrName>
                                        </p:attrNameLst>
                                      </p:cBhvr>
                                      <p:tavLst>
                                        <p:tav tm="0">
                                          <p:val>
                                            <p:strVal val="0"/>
                                          </p:val>
                                        </p:tav>
                                        <p:tav tm="100000">
                                          <p:val>
                                            <p:strVal val="#ppt_w"/>
                                          </p:val>
                                        </p:tav>
                                      </p:tavLst>
                                    </p:anim>
                                    <p:anim calcmode="lin" valueType="num">
                                      <p:cBhvr additive="base">
                                        <p:cTn id="8" dur="1000"/>
                                        <p:tgtEl>
                                          <p:spTgt spid="59"/>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79"/>
                                        </p:tgtEl>
                                      </p:cBhvr>
                                    </p:animEffect>
                                    <p:set>
                                      <p:cBhvr>
                                        <p:cTn id="12" dur="1" fill="hold">
                                          <p:stCondLst>
                                            <p:cond delay="1000"/>
                                          </p:stCondLst>
                                        </p:cTn>
                                        <p:tgtEl>
                                          <p:spTgt spid="79"/>
                                        </p:tgtEl>
                                        <p:attrNameLst>
                                          <p:attrName>style.visibility</p:attrName>
                                        </p:attrNameLst>
                                      </p:cBhvr>
                                      <p:to>
                                        <p:strVal val="hidden"/>
                                      </p:to>
                                    </p:set>
                                  </p:childTnLst>
                                </p:cTn>
                              </p:par>
                            </p:childTnLst>
                          </p:cTn>
                        </p:par>
                        <p:par>
                          <p:cTn id="13" fill="hold">
                            <p:stCondLst>
                              <p:cond delay="2001"/>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1124"/>
                                        <p:tgtEl>
                                          <p:spTgt spid="65"/>
                                        </p:tgtEl>
                                      </p:cBhvr>
                                    </p:animEffect>
                                  </p:childTnLst>
                                </p:cTn>
                              </p:par>
                            </p:childTnLst>
                          </p:cTn>
                        </p:par>
                        <p:par>
                          <p:cTn id="17" fill="hold">
                            <p:stCondLst>
                              <p:cond delay="3125"/>
                            </p:stCondLst>
                            <p:childTnLst>
                              <p:par>
                                <p:cTn id="18" presetID="10" presetClass="entr" presetSubtype="0"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800"/>
                                        <p:tgtEl>
                                          <p:spTgt spid="73"/>
                                        </p:tgtEl>
                                      </p:cBhvr>
                                    </p:animEffect>
                                  </p:childTnLst>
                                </p:cTn>
                              </p:par>
                            </p:childTnLst>
                          </p:cTn>
                        </p:par>
                        <p:par>
                          <p:cTn id="21" fill="hold">
                            <p:stCondLst>
                              <p:cond delay="3925"/>
                            </p:stCondLst>
                            <p:childTnLst>
                              <p:par>
                                <p:cTn id="22" presetID="23" presetClass="entr" presetSubtype="16" fill="hold" nodeType="after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additive="base">
                                        <p:cTn id="24" dur="1000"/>
                                        <p:tgtEl>
                                          <p:spTgt spid="74"/>
                                        </p:tgtEl>
                                        <p:attrNameLst>
                                          <p:attrName>ppt_w</p:attrName>
                                        </p:attrNameLst>
                                      </p:cBhvr>
                                      <p:tavLst>
                                        <p:tav tm="0">
                                          <p:val>
                                            <p:strVal val="0"/>
                                          </p:val>
                                        </p:tav>
                                        <p:tav tm="100000">
                                          <p:val>
                                            <p:strVal val="#ppt_w"/>
                                          </p:val>
                                        </p:tav>
                                      </p:tavLst>
                                    </p:anim>
                                    <p:anim calcmode="lin" valueType="num">
                                      <p:cBhvr additive="base">
                                        <p:cTn id="25" dur="1000"/>
                                        <p:tgtEl>
                                          <p:spTgt spid="74"/>
                                        </p:tgtEl>
                                        <p:attrNameLst>
                                          <p:attrName>ppt_h</p:attrName>
                                        </p:attrNameLst>
                                      </p:cBhvr>
                                      <p:tavLst>
                                        <p:tav tm="0">
                                          <p:val>
                                            <p:strVal val="0"/>
                                          </p:val>
                                        </p:tav>
                                        <p:tav tm="100000">
                                          <p:val>
                                            <p:strVal val="#ppt_h"/>
                                          </p:val>
                                        </p:tav>
                                      </p:tavLst>
                                    </p:anim>
                                  </p:childTnLst>
                                </p:cTn>
                              </p:par>
                            </p:childTnLst>
                          </p:cTn>
                        </p:par>
                        <p:par>
                          <p:cTn id="26" fill="hold">
                            <p:stCondLst>
                              <p:cond delay="4925"/>
                            </p:stCondLst>
                            <p:childTnLst>
                              <p:par>
                                <p:cTn id="27" presetID="10" presetClass="exit" presetSubtype="0" fill="hold" nodeType="afterEffect">
                                  <p:stCondLst>
                                    <p:cond delay="0"/>
                                  </p:stCondLst>
                                  <p:childTnLst>
                                    <p:animEffect transition="out" filter="fade">
                                      <p:cBhvr>
                                        <p:cTn id="28" dur="1000"/>
                                        <p:tgtEl>
                                          <p:spTgt spid="78"/>
                                        </p:tgtEl>
                                      </p:cBhvr>
                                    </p:animEffect>
                                    <p:set>
                                      <p:cBhvr>
                                        <p:cTn id="29" dur="1" fill="hold">
                                          <p:stCondLst>
                                            <p:cond delay="1000"/>
                                          </p:stCondLst>
                                        </p:cTn>
                                        <p:tgtEl>
                                          <p:spTgt spid="78"/>
                                        </p:tgtEl>
                                        <p:attrNameLst>
                                          <p:attrName>style.visibility</p:attrName>
                                        </p:attrNameLst>
                                      </p:cBhvr>
                                      <p:to>
                                        <p:strVal val="hidden"/>
                                      </p:to>
                                    </p:set>
                                  </p:childTnLst>
                                </p:cTn>
                              </p:par>
                            </p:childTnLst>
                          </p:cTn>
                        </p:par>
                        <p:par>
                          <p:cTn id="30" fill="hold">
                            <p:stCondLst>
                              <p:cond delay="5926"/>
                            </p:stCondLst>
                            <p:childTnLst>
                              <p:par>
                                <p:cTn id="31" presetID="10" presetClass="entr" presetSubtype="0" fill="hold"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1124"/>
                                        <p:tgtEl>
                                          <p:spTgt spid="80"/>
                                        </p:tgtEl>
                                      </p:cBhvr>
                                    </p:animEffect>
                                  </p:childTnLst>
                                </p:cTn>
                              </p:par>
                            </p:childTnLst>
                          </p:cTn>
                        </p:par>
                        <p:par>
                          <p:cTn id="34" fill="hold">
                            <p:stCondLst>
                              <p:cond delay="7050"/>
                            </p:stCondLst>
                            <p:childTnLst>
                              <p:par>
                                <p:cTn id="35" presetID="10" presetClass="entr" presetSubtype="0"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800"/>
                                        <p:tgtEl>
                                          <p:spTgt spid="88"/>
                                        </p:tgtEl>
                                      </p:cBhvr>
                                    </p:animEffect>
                                  </p:childTnLst>
                                </p:cTn>
                              </p:par>
                            </p:childTnLst>
                          </p:cTn>
                        </p:par>
                        <p:par>
                          <p:cTn id="38" fill="hold">
                            <p:stCondLst>
                              <p:cond delay="7850"/>
                            </p:stCondLst>
                            <p:childTnLst>
                              <p:par>
                                <p:cTn id="39" presetID="23" presetClass="entr" presetSubtype="16"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 calcmode="lin" valueType="num">
                                      <p:cBhvr additive="base">
                                        <p:cTn id="41" dur="1250"/>
                                        <p:tgtEl>
                                          <p:spTgt spid="91"/>
                                        </p:tgtEl>
                                        <p:attrNameLst>
                                          <p:attrName>ppt_w</p:attrName>
                                        </p:attrNameLst>
                                      </p:cBhvr>
                                      <p:tavLst>
                                        <p:tav tm="0">
                                          <p:val>
                                            <p:strVal val="0"/>
                                          </p:val>
                                        </p:tav>
                                        <p:tav tm="100000">
                                          <p:val>
                                            <p:strVal val="#ppt_w"/>
                                          </p:val>
                                        </p:tav>
                                      </p:tavLst>
                                    </p:anim>
                                    <p:anim calcmode="lin" valueType="num">
                                      <p:cBhvr additive="base">
                                        <p:cTn id="42" dur="1250"/>
                                        <p:tgtEl>
                                          <p:spTgt spid="91"/>
                                        </p:tgtEl>
                                        <p:attrNameLst>
                                          <p:attrName>ppt_h</p:attrName>
                                        </p:attrNameLst>
                                      </p:cBhvr>
                                      <p:tavLst>
                                        <p:tav tm="0">
                                          <p:val>
                                            <p:strVal val="0"/>
                                          </p:val>
                                        </p:tav>
                                        <p:tav tm="100000">
                                          <p:val>
                                            <p:strVal val="#ppt_h"/>
                                          </p:val>
                                        </p:tav>
                                      </p:tavLst>
                                    </p:anim>
                                  </p:childTnLst>
                                </p:cTn>
                              </p:par>
                            </p:childTnLst>
                          </p:cTn>
                        </p:par>
                        <p:par>
                          <p:cTn id="43" fill="hold">
                            <p:stCondLst>
                              <p:cond delay="9100"/>
                            </p:stCondLst>
                            <p:childTnLst>
                              <p:par>
                                <p:cTn id="44" presetID="23" presetClass="entr" presetSubtype="16" fill="hold" nodeType="afterEffect">
                                  <p:stCondLst>
                                    <p:cond delay="0"/>
                                  </p:stCondLst>
                                  <p:childTnLst>
                                    <p:set>
                                      <p:cBhvr>
                                        <p:cTn id="45" dur="1" fill="hold">
                                          <p:stCondLst>
                                            <p:cond delay="0"/>
                                          </p:stCondLst>
                                        </p:cTn>
                                        <p:tgtEl>
                                          <p:spTgt spid="101"/>
                                        </p:tgtEl>
                                        <p:attrNameLst>
                                          <p:attrName>style.visibility</p:attrName>
                                        </p:attrNameLst>
                                      </p:cBhvr>
                                      <p:to>
                                        <p:strVal val="visible"/>
                                      </p:to>
                                    </p:set>
                                    <p:anim calcmode="lin" valueType="num">
                                      <p:cBhvr additive="base">
                                        <p:cTn id="46" dur="1250"/>
                                        <p:tgtEl>
                                          <p:spTgt spid="101"/>
                                        </p:tgtEl>
                                        <p:attrNameLst>
                                          <p:attrName>ppt_w</p:attrName>
                                        </p:attrNameLst>
                                      </p:cBhvr>
                                      <p:tavLst>
                                        <p:tav tm="0">
                                          <p:val>
                                            <p:strVal val="0"/>
                                          </p:val>
                                        </p:tav>
                                        <p:tav tm="100000">
                                          <p:val>
                                            <p:strVal val="#ppt_w"/>
                                          </p:val>
                                        </p:tav>
                                      </p:tavLst>
                                    </p:anim>
                                    <p:anim calcmode="lin" valueType="num">
                                      <p:cBhvr additive="base">
                                        <p:cTn id="47" dur="1250"/>
                                        <p:tgtEl>
                                          <p:spTgt spid="101"/>
                                        </p:tgtEl>
                                        <p:attrNameLst>
                                          <p:attrName>ppt_h</p:attrName>
                                        </p:attrNameLst>
                                      </p:cBhvr>
                                      <p:tavLst>
                                        <p:tav tm="0">
                                          <p:val>
                                            <p:strVal val="0"/>
                                          </p:val>
                                        </p:tav>
                                        <p:tav tm="100000">
                                          <p:val>
                                            <p:strVal val="#ppt_h"/>
                                          </p:val>
                                        </p:tav>
                                      </p:tavLst>
                                    </p:anim>
                                  </p:childTnLst>
                                </p:cTn>
                              </p:par>
                            </p:childTnLst>
                          </p:cTn>
                        </p:par>
                        <p:par>
                          <p:cTn id="48" fill="hold">
                            <p:stCondLst>
                              <p:cond delay="10350"/>
                            </p:stCondLst>
                            <p:childTnLst>
                              <p:par>
                                <p:cTn id="49" presetID="23" presetClass="entr" presetSubtype="16" fill="hold" nodeType="afterEffect">
                                  <p:stCondLst>
                                    <p:cond delay="0"/>
                                  </p:stCondLst>
                                  <p:childTnLst>
                                    <p:set>
                                      <p:cBhvr>
                                        <p:cTn id="50" dur="1" fill="hold">
                                          <p:stCondLst>
                                            <p:cond delay="0"/>
                                          </p:stCondLst>
                                        </p:cTn>
                                        <p:tgtEl>
                                          <p:spTgt spid="99"/>
                                        </p:tgtEl>
                                        <p:attrNameLst>
                                          <p:attrName>style.visibility</p:attrName>
                                        </p:attrNameLst>
                                      </p:cBhvr>
                                      <p:to>
                                        <p:strVal val="visible"/>
                                      </p:to>
                                    </p:set>
                                    <p:anim calcmode="lin" valueType="num">
                                      <p:cBhvr additive="base">
                                        <p:cTn id="51" dur="1250"/>
                                        <p:tgtEl>
                                          <p:spTgt spid="99"/>
                                        </p:tgtEl>
                                        <p:attrNameLst>
                                          <p:attrName>ppt_w</p:attrName>
                                        </p:attrNameLst>
                                      </p:cBhvr>
                                      <p:tavLst>
                                        <p:tav tm="0">
                                          <p:val>
                                            <p:strVal val="0"/>
                                          </p:val>
                                        </p:tav>
                                        <p:tav tm="100000">
                                          <p:val>
                                            <p:strVal val="#ppt_w"/>
                                          </p:val>
                                        </p:tav>
                                      </p:tavLst>
                                    </p:anim>
                                    <p:anim calcmode="lin" valueType="num">
                                      <p:cBhvr additive="base">
                                        <p:cTn id="52" dur="1250"/>
                                        <p:tgtEl>
                                          <p:spTgt spid="99"/>
                                        </p:tgtEl>
                                        <p:attrNameLst>
                                          <p:attrName>ppt_h</p:attrName>
                                        </p:attrNameLst>
                                      </p:cBhvr>
                                      <p:tavLst>
                                        <p:tav tm="0">
                                          <p:val>
                                            <p:strVal val="0"/>
                                          </p:val>
                                        </p:tav>
                                        <p:tav tm="100000">
                                          <p:val>
                                            <p:strVal val="#ppt_h"/>
                                          </p:val>
                                        </p:tav>
                                      </p:tavLst>
                                    </p:anim>
                                  </p:childTnLst>
                                </p:cTn>
                              </p:par>
                            </p:childTnLst>
                          </p:cTn>
                        </p:par>
                        <p:par>
                          <p:cTn id="53" fill="hold">
                            <p:stCondLst>
                              <p:cond delay="11600"/>
                            </p:stCondLst>
                            <p:childTnLst>
                              <p:par>
                                <p:cTn id="54" presetID="23" presetClass="entr" presetSubtype="16" fill="hold" nodeType="afterEffect">
                                  <p:stCondLst>
                                    <p:cond delay="0"/>
                                  </p:stCondLst>
                                  <p:childTnLst>
                                    <p:set>
                                      <p:cBhvr>
                                        <p:cTn id="55" dur="1" fill="hold">
                                          <p:stCondLst>
                                            <p:cond delay="0"/>
                                          </p:stCondLst>
                                        </p:cTn>
                                        <p:tgtEl>
                                          <p:spTgt spid="98"/>
                                        </p:tgtEl>
                                        <p:attrNameLst>
                                          <p:attrName>style.visibility</p:attrName>
                                        </p:attrNameLst>
                                      </p:cBhvr>
                                      <p:to>
                                        <p:strVal val="visible"/>
                                      </p:to>
                                    </p:set>
                                    <p:anim calcmode="lin" valueType="num">
                                      <p:cBhvr additive="base">
                                        <p:cTn id="56" dur="1250"/>
                                        <p:tgtEl>
                                          <p:spTgt spid="98"/>
                                        </p:tgtEl>
                                        <p:attrNameLst>
                                          <p:attrName>ppt_w</p:attrName>
                                        </p:attrNameLst>
                                      </p:cBhvr>
                                      <p:tavLst>
                                        <p:tav tm="0">
                                          <p:val>
                                            <p:strVal val="0"/>
                                          </p:val>
                                        </p:tav>
                                        <p:tav tm="100000">
                                          <p:val>
                                            <p:strVal val="#ppt_w"/>
                                          </p:val>
                                        </p:tav>
                                      </p:tavLst>
                                    </p:anim>
                                    <p:anim calcmode="lin" valueType="num">
                                      <p:cBhvr additive="base">
                                        <p:cTn id="57" dur="1250"/>
                                        <p:tgtEl>
                                          <p:spTgt spid="98"/>
                                        </p:tgtEl>
                                        <p:attrNameLst>
                                          <p:attrName>ppt_h</p:attrName>
                                        </p:attrNameLst>
                                      </p:cBhvr>
                                      <p:tavLst>
                                        <p:tav tm="0">
                                          <p:val>
                                            <p:strVal val="0"/>
                                          </p:val>
                                        </p:tav>
                                        <p:tav tm="100000">
                                          <p:val>
                                            <p:strVal val="#ppt_h"/>
                                          </p:val>
                                        </p:tav>
                                      </p:tavLst>
                                    </p:anim>
                                  </p:childTnLst>
                                </p:cTn>
                              </p:par>
                            </p:childTnLst>
                          </p:cTn>
                        </p:par>
                        <p:par>
                          <p:cTn id="58" fill="hold">
                            <p:stCondLst>
                              <p:cond delay="12850"/>
                            </p:stCondLst>
                            <p:childTnLst>
                              <p:par>
                                <p:cTn id="59" presetID="23" presetClass="entr" presetSubtype="16" fill="hold" nodeType="afterEffect">
                                  <p:stCondLst>
                                    <p:cond delay="0"/>
                                  </p:stCondLst>
                                  <p:childTnLst>
                                    <p:set>
                                      <p:cBhvr>
                                        <p:cTn id="60" dur="1" fill="hold">
                                          <p:stCondLst>
                                            <p:cond delay="0"/>
                                          </p:stCondLst>
                                        </p:cTn>
                                        <p:tgtEl>
                                          <p:spTgt spid="100"/>
                                        </p:tgtEl>
                                        <p:attrNameLst>
                                          <p:attrName>style.visibility</p:attrName>
                                        </p:attrNameLst>
                                      </p:cBhvr>
                                      <p:to>
                                        <p:strVal val="visible"/>
                                      </p:to>
                                    </p:set>
                                    <p:anim calcmode="lin" valueType="num">
                                      <p:cBhvr additive="base">
                                        <p:cTn id="61" dur="1000"/>
                                        <p:tgtEl>
                                          <p:spTgt spid="100"/>
                                        </p:tgtEl>
                                        <p:attrNameLst>
                                          <p:attrName>ppt_w</p:attrName>
                                        </p:attrNameLst>
                                      </p:cBhvr>
                                      <p:tavLst>
                                        <p:tav tm="0">
                                          <p:val>
                                            <p:strVal val="0"/>
                                          </p:val>
                                        </p:tav>
                                        <p:tav tm="100000">
                                          <p:val>
                                            <p:strVal val="#ppt_w"/>
                                          </p:val>
                                        </p:tav>
                                      </p:tavLst>
                                    </p:anim>
                                    <p:anim calcmode="lin" valueType="num">
                                      <p:cBhvr additive="base">
                                        <p:cTn id="62" dur="1000"/>
                                        <p:tgtEl>
                                          <p:spTgt spid="100"/>
                                        </p:tgtEl>
                                        <p:attrNameLst>
                                          <p:attrName>ppt_h</p:attrName>
                                        </p:attrNameLst>
                                      </p:cBhvr>
                                      <p:tavLst>
                                        <p:tav tm="0">
                                          <p:val>
                                            <p:strVal val="0"/>
                                          </p:val>
                                        </p:tav>
                                        <p:tav tm="100000">
                                          <p:val>
                                            <p:strVal val="#ppt_h"/>
                                          </p:val>
                                        </p:tav>
                                      </p:tavLst>
                                    </p:anim>
                                  </p:childTnLst>
                                </p:cTn>
                              </p:par>
                            </p:childTnLst>
                          </p:cTn>
                        </p:par>
                        <p:par>
                          <p:cTn id="63" fill="hold">
                            <p:stCondLst>
                              <p:cond delay="13850"/>
                            </p:stCondLst>
                            <p:childTnLst>
                              <p:par>
                                <p:cTn id="64" presetID="10" presetClass="entr" presetSubtype="0" fill="hold" nodeType="after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childTnLst>
                          </p:cTn>
                        </p:par>
                        <p:par>
                          <p:cTn id="67" fill="hold">
                            <p:stCondLst>
                              <p:cond delay="14350"/>
                            </p:stCondLst>
                            <p:childTnLst>
                              <p:par>
                                <p:cTn id="68" presetID="23" presetClass="entr" presetSubtype="16" fill="hold" nodeType="afterEffect">
                                  <p:stCondLst>
                                    <p:cond delay="0"/>
                                  </p:stCondLst>
                                  <p:childTnLst>
                                    <p:set>
                                      <p:cBhvr>
                                        <p:cTn id="69" dur="1" fill="hold">
                                          <p:stCondLst>
                                            <p:cond delay="0"/>
                                          </p:stCondLst>
                                        </p:cTn>
                                        <p:tgtEl>
                                          <p:spTgt spid="95"/>
                                        </p:tgtEl>
                                        <p:attrNameLst>
                                          <p:attrName>style.visibility</p:attrName>
                                        </p:attrNameLst>
                                      </p:cBhvr>
                                      <p:to>
                                        <p:strVal val="visible"/>
                                      </p:to>
                                    </p:set>
                                    <p:anim calcmode="lin" valueType="num">
                                      <p:cBhvr additive="base">
                                        <p:cTn id="70" dur="750"/>
                                        <p:tgtEl>
                                          <p:spTgt spid="95"/>
                                        </p:tgtEl>
                                        <p:attrNameLst>
                                          <p:attrName>ppt_w</p:attrName>
                                        </p:attrNameLst>
                                      </p:cBhvr>
                                      <p:tavLst>
                                        <p:tav tm="0">
                                          <p:val>
                                            <p:strVal val="0"/>
                                          </p:val>
                                        </p:tav>
                                        <p:tav tm="100000">
                                          <p:val>
                                            <p:strVal val="#ppt_w"/>
                                          </p:val>
                                        </p:tav>
                                      </p:tavLst>
                                    </p:anim>
                                    <p:anim calcmode="lin" valueType="num">
                                      <p:cBhvr additive="base">
                                        <p:cTn id="71" dur="750"/>
                                        <p:tgtEl>
                                          <p:spTgt spid="95"/>
                                        </p:tgtEl>
                                        <p:attrNameLst>
                                          <p:attrName>ppt_h</p:attrName>
                                        </p:attrNameLst>
                                      </p:cBhvr>
                                      <p:tavLst>
                                        <p:tav tm="0">
                                          <p:val>
                                            <p:strVal val="0"/>
                                          </p:val>
                                        </p:tav>
                                        <p:tav tm="100000">
                                          <p:val>
                                            <p:strVal val="#ppt_h"/>
                                          </p:val>
                                        </p:tav>
                                      </p:tavLst>
                                    </p:anim>
                                  </p:childTnLst>
                                </p:cTn>
                              </p:par>
                            </p:childTnLst>
                          </p:cTn>
                        </p:par>
                        <p:par>
                          <p:cTn id="72" fill="hold">
                            <p:stCondLst>
                              <p:cond delay="15100"/>
                            </p:stCondLst>
                            <p:childTnLst>
                              <p:par>
                                <p:cTn id="73" presetID="10" presetClass="entr" presetSubtype="0" fill="hold"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fade">
                                      <p:cBhvr>
                                        <p:cTn id="75" dur="500"/>
                                        <p:tgtEl>
                                          <p:spTgt spid="96"/>
                                        </p:tgtEl>
                                      </p:cBhvr>
                                    </p:animEffect>
                                  </p:childTnLst>
                                </p:cTn>
                              </p:par>
                            </p:childTnLst>
                          </p:cTn>
                        </p:par>
                        <p:par>
                          <p:cTn id="76" fill="hold">
                            <p:stCondLst>
                              <p:cond delay="15600"/>
                            </p:stCondLst>
                            <p:childTnLst>
                              <p:par>
                                <p:cTn id="77" presetID="23" presetClass="entr" presetSubtype="16" fill="hold" nodeType="after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additive="base">
                                        <p:cTn id="79" dur="750"/>
                                        <p:tgtEl>
                                          <p:spTgt spid="97"/>
                                        </p:tgtEl>
                                        <p:attrNameLst>
                                          <p:attrName>ppt_w</p:attrName>
                                        </p:attrNameLst>
                                      </p:cBhvr>
                                      <p:tavLst>
                                        <p:tav tm="0">
                                          <p:val>
                                            <p:strVal val="0"/>
                                          </p:val>
                                        </p:tav>
                                        <p:tav tm="100000">
                                          <p:val>
                                            <p:strVal val="#ppt_w"/>
                                          </p:val>
                                        </p:tav>
                                      </p:tavLst>
                                    </p:anim>
                                    <p:anim calcmode="lin" valueType="num">
                                      <p:cBhvr additive="base">
                                        <p:cTn id="80" dur="750"/>
                                        <p:tgtEl>
                                          <p:spTgt spid="97"/>
                                        </p:tgtEl>
                                        <p:attrNameLst>
                                          <p:attrName>ppt_h</p:attrName>
                                        </p:attrNameLst>
                                      </p:cBhvr>
                                      <p:tavLst>
                                        <p:tav tm="0">
                                          <p:val>
                                            <p:strVal val="0"/>
                                          </p:val>
                                        </p:tav>
                                        <p:tav tm="100000">
                                          <p:val>
                                            <p:strVal val="#ppt_h"/>
                                          </p:val>
                                        </p:tav>
                                      </p:tavLst>
                                    </p:anim>
                                  </p:childTnLst>
                                </p:cTn>
                              </p:par>
                            </p:childTnLst>
                          </p:cTn>
                        </p:par>
                        <p:par>
                          <p:cTn id="81" fill="hold">
                            <p:stCondLst>
                              <p:cond delay="16350"/>
                            </p:stCondLst>
                            <p:childTnLst>
                              <p:par>
                                <p:cTn id="82" presetID="10" presetClass="exit" presetSubtype="0" fill="hold" nodeType="afterEffect">
                                  <p:stCondLst>
                                    <p:cond delay="0"/>
                                  </p:stCondLst>
                                  <p:childTnLst>
                                    <p:animEffect transition="out" filter="fade">
                                      <p:cBhvr>
                                        <p:cTn id="83" dur="1000"/>
                                        <p:tgtEl>
                                          <p:spTgt spid="97"/>
                                        </p:tgtEl>
                                      </p:cBhvr>
                                    </p:animEffect>
                                    <p:set>
                                      <p:cBhvr>
                                        <p:cTn id="84" dur="1" fill="hold">
                                          <p:stCondLst>
                                            <p:cond delay="1000"/>
                                          </p:stCondLst>
                                        </p:cTn>
                                        <p:tgtEl>
                                          <p:spTgt spid="97"/>
                                        </p:tgtEl>
                                        <p:attrNameLst>
                                          <p:attrName>style.visibility</p:attrName>
                                        </p:attrNameLst>
                                      </p:cBhvr>
                                      <p:to>
                                        <p:strVal val="hidden"/>
                                      </p:to>
                                    </p:set>
                                  </p:childTnLst>
                                </p:cTn>
                              </p:par>
                            </p:childTnLst>
                          </p:cTn>
                        </p:par>
                        <p:par>
                          <p:cTn id="85" fill="hold">
                            <p:stCondLst>
                              <p:cond delay="17351"/>
                            </p:stCondLst>
                            <p:childTnLst>
                              <p:par>
                                <p:cTn id="86" presetID="10" presetClass="exit" presetSubtype="0" fill="hold" nodeType="afterEffect">
                                  <p:stCondLst>
                                    <p:cond delay="0"/>
                                  </p:stCondLst>
                                  <p:childTnLst>
                                    <p:animEffect transition="out" filter="fade">
                                      <p:cBhvr>
                                        <p:cTn id="87" dur="1000"/>
                                        <p:tgtEl>
                                          <p:spTgt spid="96"/>
                                        </p:tgtEl>
                                      </p:cBhvr>
                                    </p:animEffect>
                                    <p:set>
                                      <p:cBhvr>
                                        <p:cTn id="88" dur="1" fill="hold">
                                          <p:stCondLst>
                                            <p:cond delay="1000"/>
                                          </p:stCondLst>
                                        </p:cTn>
                                        <p:tgtEl>
                                          <p:spTgt spid="96"/>
                                        </p:tgtEl>
                                        <p:attrNameLst>
                                          <p:attrName>style.visibility</p:attrName>
                                        </p:attrNameLst>
                                      </p:cBhvr>
                                      <p:to>
                                        <p:strVal val="hidden"/>
                                      </p:to>
                                    </p:set>
                                  </p:childTnLst>
                                </p:cTn>
                              </p:par>
                            </p:childTnLst>
                          </p:cTn>
                        </p:par>
                        <p:par>
                          <p:cTn id="89" fill="hold">
                            <p:stCondLst>
                              <p:cond delay="18352"/>
                            </p:stCondLst>
                            <p:childTnLst>
                              <p:par>
                                <p:cTn id="90" presetID="10" presetClass="exit" presetSubtype="0" fill="hold" nodeType="afterEffect">
                                  <p:stCondLst>
                                    <p:cond delay="0"/>
                                  </p:stCondLst>
                                  <p:childTnLst>
                                    <p:animEffect transition="out" filter="fade">
                                      <p:cBhvr>
                                        <p:cTn id="91" dur="1000"/>
                                        <p:tgtEl>
                                          <p:spTgt spid="95"/>
                                        </p:tgtEl>
                                      </p:cBhvr>
                                    </p:animEffect>
                                    <p:set>
                                      <p:cBhvr>
                                        <p:cTn id="92" dur="1" fill="hold">
                                          <p:stCondLst>
                                            <p:cond delay="1000"/>
                                          </p:stCondLst>
                                        </p:cTn>
                                        <p:tgtEl>
                                          <p:spTgt spid="95"/>
                                        </p:tgtEl>
                                        <p:attrNameLst>
                                          <p:attrName>style.visibility</p:attrName>
                                        </p:attrNameLst>
                                      </p:cBhvr>
                                      <p:to>
                                        <p:strVal val="hidden"/>
                                      </p:to>
                                    </p:set>
                                  </p:childTnLst>
                                </p:cTn>
                              </p:par>
                            </p:childTnLst>
                          </p:cTn>
                        </p:par>
                        <p:par>
                          <p:cTn id="93" fill="hold">
                            <p:stCondLst>
                              <p:cond delay="19353"/>
                            </p:stCondLst>
                            <p:childTnLst>
                              <p:par>
                                <p:cTn id="94" presetID="10" presetClass="exit" presetSubtype="0" fill="hold" nodeType="afterEffect">
                                  <p:stCondLst>
                                    <p:cond delay="0"/>
                                  </p:stCondLst>
                                  <p:childTnLst>
                                    <p:animEffect transition="out" filter="fade">
                                      <p:cBhvr>
                                        <p:cTn id="95" dur="1000"/>
                                        <p:tgtEl>
                                          <p:spTgt spid="94"/>
                                        </p:tgtEl>
                                      </p:cBhvr>
                                    </p:animEffect>
                                    <p:set>
                                      <p:cBhvr>
                                        <p:cTn id="96" dur="1" fill="hold">
                                          <p:stCondLst>
                                            <p:cond delay="1000"/>
                                          </p:stCondLst>
                                        </p:cTn>
                                        <p:tgtEl>
                                          <p:spTgt spid="94"/>
                                        </p:tgtEl>
                                        <p:attrNameLst>
                                          <p:attrName>style.visibility</p:attrName>
                                        </p:attrNameLst>
                                      </p:cBhvr>
                                      <p:to>
                                        <p:strVal val="hidden"/>
                                      </p:to>
                                    </p:set>
                                  </p:childTnLst>
                                </p:cTn>
                              </p:par>
                            </p:childTnLst>
                          </p:cTn>
                        </p:par>
                        <p:par>
                          <p:cTn id="97" fill="hold">
                            <p:stCondLst>
                              <p:cond delay="20354"/>
                            </p:stCondLst>
                            <p:childTnLst>
                              <p:par>
                                <p:cTn id="98" presetID="10" presetClass="entr" presetSubtype="0"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fade">
                                      <p:cBhvr>
                                        <p:cTn id="100" dur="1000"/>
                                        <p:tgtEl>
                                          <p:spTgt spid="89"/>
                                        </p:tgtEl>
                                      </p:cBhvr>
                                    </p:animEffect>
                                  </p:childTnLst>
                                </p:cTn>
                              </p:par>
                            </p:childTnLst>
                          </p:cTn>
                        </p:par>
                        <p:par>
                          <p:cTn id="101" fill="hold">
                            <p:stCondLst>
                              <p:cond delay="21354"/>
                            </p:stCondLst>
                            <p:childTnLst>
                              <p:par>
                                <p:cTn id="102" presetID="10" presetClass="entr" presetSubtype="0" fill="hold" nodeType="after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8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Shape 569"/>
          <p:cNvPicPr preferRelativeResize="0"/>
          <p:nvPr/>
        </p:nvPicPr>
        <p:blipFill rotWithShape="1">
          <a:blip r:embed="rId2">
            <a:alphaModFix/>
          </a:blip>
          <a:srcRect/>
          <a:stretch/>
        </p:blipFill>
        <p:spPr>
          <a:xfrm>
            <a:off x="3559223" y="1221820"/>
            <a:ext cx="3563999" cy="3375999"/>
          </a:xfrm>
          <a:prstGeom prst="rect">
            <a:avLst/>
          </a:prstGeom>
          <a:noFill/>
          <a:ln>
            <a:noFill/>
          </a:ln>
        </p:spPr>
      </p:pic>
      <p:sp>
        <p:nvSpPr>
          <p:cNvPr id="2" name="Title 1"/>
          <p:cNvSpPr>
            <a:spLocks noGrp="1"/>
          </p:cNvSpPr>
          <p:nvPr>
            <p:ph type="title"/>
          </p:nvPr>
        </p:nvSpPr>
        <p:spPr/>
        <p:txBody>
          <a:bodyPr/>
          <a:lstStyle/>
          <a:p>
            <a:r>
              <a:rPr lang="en-US" dirty="0" smtClean="0">
                <a:solidFill>
                  <a:srgbClr val="138A7E"/>
                </a:solidFill>
              </a:rPr>
              <a:t>Logs</a:t>
            </a:r>
            <a:endParaRPr lang="en-US" dirty="0">
              <a:solidFill>
                <a:srgbClr val="138A7E"/>
              </a:solidFill>
            </a:endParaRPr>
          </a:p>
        </p:txBody>
      </p:sp>
      <p:grpSp>
        <p:nvGrpSpPr>
          <p:cNvPr id="5" name="Shape 550"/>
          <p:cNvGrpSpPr/>
          <p:nvPr/>
        </p:nvGrpSpPr>
        <p:grpSpPr>
          <a:xfrm>
            <a:off x="857616" y="1307649"/>
            <a:ext cx="1441518" cy="1166981"/>
            <a:chOff x="0" y="0"/>
            <a:chExt cx="1441518" cy="1166981"/>
          </a:xfrm>
        </p:grpSpPr>
        <p:sp>
          <p:nvSpPr>
            <p:cNvPr id="6" name="Shape 551"/>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7" name="Shape 552"/>
            <p:cNvSpPr/>
            <p:nvPr/>
          </p:nvSpPr>
          <p:spPr>
            <a:xfrm>
              <a:off x="100161" y="55785"/>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a:solidFill>
                    <a:srgbClr val="FFFFFF"/>
                  </a:solidFill>
                  <a:latin typeface="Arial"/>
                  <a:ea typeface="Arial"/>
                  <a:cs typeface="Arial"/>
                  <a:sym typeface="Arial"/>
                </a:rPr>
                <a:t>Stemcell</a:t>
              </a:r>
            </a:p>
          </p:txBody>
        </p:sp>
        <p:sp>
          <p:nvSpPr>
            <p:cNvPr id="8" name="Shape 553"/>
            <p:cNvSpPr/>
            <p:nvPr/>
          </p:nvSpPr>
          <p:spPr>
            <a:xfrm>
              <a:off x="390918" y="628481"/>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DDDDDD"/>
                  </a:solidFill>
                  <a:latin typeface="Arial"/>
                  <a:ea typeface="Arial"/>
                  <a:cs typeface="Arial"/>
                  <a:sym typeface="Arial"/>
                </a:rPr>
                <a:t>Agent</a:t>
              </a:r>
            </a:p>
          </p:txBody>
        </p:sp>
      </p:grpSp>
      <p:grpSp>
        <p:nvGrpSpPr>
          <p:cNvPr id="9" name="Shape 554"/>
          <p:cNvGrpSpPr/>
          <p:nvPr/>
        </p:nvGrpSpPr>
        <p:grpSpPr>
          <a:xfrm>
            <a:off x="4094301" y="1610374"/>
            <a:ext cx="3220088" cy="2240766"/>
            <a:chOff x="0" y="111733"/>
            <a:chExt cx="3220088" cy="2240766"/>
          </a:xfrm>
        </p:grpSpPr>
        <p:sp>
          <p:nvSpPr>
            <p:cNvPr id="10" name="Shape 555"/>
            <p:cNvSpPr/>
            <p:nvPr/>
          </p:nvSpPr>
          <p:spPr>
            <a:xfrm>
              <a:off x="0" y="111733"/>
              <a:ext cx="2513699" cy="1903066"/>
            </a:xfrm>
            <a:prstGeom prst="roundRect">
              <a:avLst>
                <a:gd name="adj" fmla="val 802"/>
              </a:avLst>
            </a:prstGeom>
            <a:gradFill>
              <a:gsLst>
                <a:gs pos="0">
                  <a:srgbClr val="29756E">
                    <a:alpha val="76078"/>
                  </a:srgbClr>
                </a:gs>
                <a:gs pos="100000">
                  <a:srgbClr val="66ADA7">
                    <a:alpha val="76078"/>
                  </a:srgbClr>
                </a:gs>
              </a:gsLst>
              <a:lin ang="5400012" scaled="0"/>
            </a:gradFill>
            <a:ln w="25400" cap="flat" cmpd="sng">
              <a:solidFill>
                <a:srgbClr val="535353">
                  <a:alpha val="76080"/>
                </a:srgbClr>
              </a:solidFill>
              <a:prstDash val="dashDot"/>
              <a:miter/>
              <a:headEnd type="none" w="med" len="med"/>
              <a:tailEnd type="none" w="med" len="med"/>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sp>
          <p:nvSpPr>
            <p:cNvPr id="11" name="Shape 556"/>
            <p:cNvSpPr/>
            <p:nvPr/>
          </p:nvSpPr>
          <p:spPr>
            <a:xfrm>
              <a:off x="201290" y="187701"/>
              <a:ext cx="2111100" cy="1082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200" b="0" i="0" u="none" strike="noStrike" cap="none" dirty="0">
                  <a:solidFill>
                    <a:srgbClr val="FFFFFF"/>
                  </a:solidFill>
                  <a:latin typeface="Arial"/>
                  <a:ea typeface="Arial"/>
                  <a:cs typeface="Arial"/>
                  <a:sym typeface="Arial"/>
                </a:rPr>
                <a:t>VM / Container</a:t>
              </a:r>
            </a:p>
          </p:txBody>
        </p:sp>
        <p:sp>
          <p:nvSpPr>
            <p:cNvPr id="12" name="Shape 557"/>
            <p:cNvSpPr/>
            <p:nvPr/>
          </p:nvSpPr>
          <p:spPr>
            <a:xfrm>
              <a:off x="1108988" y="1270100"/>
              <a:ext cx="2111100" cy="1082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DDDDDD"/>
                  </a:solidFill>
                  <a:latin typeface="Arial"/>
                  <a:ea typeface="Arial"/>
                  <a:cs typeface="Arial"/>
                  <a:sym typeface="Arial"/>
                </a:rPr>
                <a:t>Agent</a:t>
              </a:r>
            </a:p>
          </p:txBody>
        </p:sp>
      </p:grpSp>
      <p:sp>
        <p:nvSpPr>
          <p:cNvPr id="13" name="Shape 558"/>
          <p:cNvSpPr/>
          <p:nvPr/>
        </p:nvSpPr>
        <p:spPr>
          <a:xfrm>
            <a:off x="1404295" y="4028033"/>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chemeClr val="bg2"/>
                </a:solidFill>
                <a:latin typeface="Arial"/>
                <a:ea typeface="Arial"/>
                <a:cs typeface="Arial"/>
                <a:sym typeface="Arial"/>
              </a:rPr>
              <a:t>Compiled Packages</a:t>
            </a:r>
          </a:p>
        </p:txBody>
      </p:sp>
      <p:pic>
        <p:nvPicPr>
          <p:cNvPr id="14" name="Shape 559"/>
          <p:cNvPicPr preferRelativeResize="0"/>
          <p:nvPr/>
        </p:nvPicPr>
        <p:blipFill rotWithShape="1">
          <a:blip r:embed="rId3">
            <a:alphaModFix/>
          </a:blip>
          <a:srcRect/>
          <a:stretch/>
        </p:blipFill>
        <p:spPr>
          <a:xfrm>
            <a:off x="1449894" y="3540360"/>
            <a:ext cx="516000" cy="412500"/>
          </a:xfrm>
          <a:prstGeom prst="rect">
            <a:avLst/>
          </a:prstGeom>
          <a:noFill/>
          <a:ln>
            <a:noFill/>
          </a:ln>
        </p:spPr>
      </p:pic>
      <p:grpSp>
        <p:nvGrpSpPr>
          <p:cNvPr id="15" name="Shape 560"/>
          <p:cNvGrpSpPr/>
          <p:nvPr/>
        </p:nvGrpSpPr>
        <p:grpSpPr>
          <a:xfrm>
            <a:off x="3797937" y="1958115"/>
            <a:ext cx="2274001" cy="1654261"/>
            <a:chOff x="0" y="-18166"/>
            <a:chExt cx="2274001" cy="1654261"/>
          </a:xfrm>
        </p:grpSpPr>
        <p:grpSp>
          <p:nvGrpSpPr>
            <p:cNvPr id="16" name="Shape 561"/>
            <p:cNvGrpSpPr/>
            <p:nvPr/>
          </p:nvGrpSpPr>
          <p:grpSpPr>
            <a:xfrm>
              <a:off x="0" y="-18166"/>
              <a:ext cx="2274001" cy="1654261"/>
              <a:chOff x="0" y="-18166"/>
              <a:chExt cx="2274001" cy="1654261"/>
            </a:xfrm>
          </p:grpSpPr>
          <p:sp>
            <p:nvSpPr>
              <p:cNvPr id="20" name="Shape 562"/>
              <p:cNvSpPr/>
              <p:nvPr/>
            </p:nvSpPr>
            <p:spPr>
              <a:xfrm>
                <a:off x="0" y="865695"/>
                <a:ext cx="1502699" cy="770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100" b="0" i="0" u="none" strike="noStrike" cap="none" dirty="0">
                    <a:solidFill>
                      <a:srgbClr val="DDDDDD"/>
                    </a:solidFill>
                    <a:latin typeface="Arial"/>
                    <a:ea typeface="Arial"/>
                    <a:cs typeface="Arial"/>
                    <a:sym typeface="Arial"/>
                  </a:rPr>
                  <a:t>Monit</a:t>
                </a:r>
              </a:p>
            </p:txBody>
          </p:sp>
          <p:sp>
            <p:nvSpPr>
              <p:cNvPr id="21" name="Shape 563"/>
              <p:cNvSpPr/>
              <p:nvPr/>
            </p:nvSpPr>
            <p:spPr>
              <a:xfrm>
                <a:off x="832500" y="-18166"/>
                <a:ext cx="1441500" cy="764399"/>
              </a:xfrm>
              <a:prstGeom prst="rect">
                <a:avLst/>
              </a:prstGeom>
              <a:noFill/>
              <a:ln w="25400" cap="flat" cmpd="sng">
                <a:solidFill>
                  <a:srgbClr val="DDDDDD"/>
                </a:solidFill>
                <a:prstDash val="dashDot"/>
                <a:miter/>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pic>
            <p:nvPicPr>
              <p:cNvPr id="22" name="Shape 564"/>
              <p:cNvPicPr preferRelativeResize="0"/>
              <p:nvPr/>
            </p:nvPicPr>
            <p:blipFill rotWithShape="1">
              <a:blip r:embed="rId4">
                <a:alphaModFix/>
              </a:blip>
              <a:srcRect/>
              <a:stretch/>
            </p:blipFill>
            <p:spPr>
              <a:xfrm>
                <a:off x="615033" y="628610"/>
                <a:ext cx="345299" cy="327299"/>
              </a:xfrm>
              <a:prstGeom prst="rect">
                <a:avLst/>
              </a:prstGeom>
              <a:noFill/>
              <a:ln>
                <a:noFill/>
              </a:ln>
            </p:spPr>
          </p:pic>
        </p:grpSp>
        <p:grpSp>
          <p:nvGrpSpPr>
            <p:cNvPr id="17" name="Shape 565"/>
            <p:cNvGrpSpPr/>
            <p:nvPr/>
          </p:nvGrpSpPr>
          <p:grpSpPr>
            <a:xfrm>
              <a:off x="937651" y="134371"/>
              <a:ext cx="1248899" cy="447000"/>
              <a:chOff x="409" y="-72253"/>
              <a:chExt cx="1248899" cy="447000"/>
            </a:xfrm>
          </p:grpSpPr>
          <p:pic>
            <p:nvPicPr>
              <p:cNvPr id="18" name="Shape 566"/>
              <p:cNvPicPr preferRelativeResize="0"/>
              <p:nvPr/>
            </p:nvPicPr>
            <p:blipFill rotWithShape="1">
              <a:blip r:embed="rId5">
                <a:alphaModFix/>
              </a:blip>
              <a:srcRect/>
              <a:stretch/>
            </p:blipFill>
            <p:spPr>
              <a:xfrm>
                <a:off x="409" y="-72253"/>
                <a:ext cx="1248899" cy="447000"/>
              </a:xfrm>
              <a:prstGeom prst="rect">
                <a:avLst/>
              </a:prstGeom>
              <a:noFill/>
              <a:ln>
                <a:noFill/>
              </a:ln>
            </p:spPr>
          </p:pic>
          <p:sp>
            <p:nvSpPr>
              <p:cNvPr id="19" name="Shape 567"/>
              <p:cNvSpPr/>
              <p:nvPr/>
            </p:nvSpPr>
            <p:spPr>
              <a:xfrm>
                <a:off x="21546" y="11862"/>
                <a:ext cx="1133700" cy="3315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a:solidFill>
                      <a:srgbClr val="FFFFFF"/>
                    </a:solidFill>
                    <a:latin typeface="Arial"/>
                    <a:ea typeface="Arial"/>
                    <a:cs typeface="Arial"/>
                    <a:sym typeface="Arial"/>
                  </a:rPr>
                  <a:t>OS Process</a:t>
                </a:r>
              </a:p>
            </p:txBody>
          </p:sp>
        </p:grpSp>
      </p:grpSp>
      <p:sp>
        <p:nvSpPr>
          <p:cNvPr id="23" name="Shape 568"/>
          <p:cNvSpPr/>
          <p:nvPr/>
        </p:nvSpPr>
        <p:spPr>
          <a:xfrm>
            <a:off x="4614623" y="1337106"/>
            <a:ext cx="1468199" cy="385800"/>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600" b="0" i="0" u="none" strike="noStrike" cap="none" dirty="0">
                <a:solidFill>
                  <a:srgbClr val="29756E"/>
                </a:solidFill>
                <a:latin typeface="Arial"/>
                <a:ea typeface="Arial"/>
                <a:cs typeface="Arial"/>
                <a:sym typeface="Arial"/>
              </a:rPr>
              <a:t>Job</a:t>
            </a:r>
          </a:p>
        </p:txBody>
      </p:sp>
      <p:sp>
        <p:nvSpPr>
          <p:cNvPr id="25" name="Shape 570"/>
          <p:cNvSpPr/>
          <p:nvPr/>
        </p:nvSpPr>
        <p:spPr>
          <a:xfrm>
            <a:off x="4776741" y="921849"/>
            <a:ext cx="1468199" cy="3858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600" b="0" i="0" u="none" strike="noStrike" cap="none" dirty="0">
                <a:solidFill>
                  <a:srgbClr val="29756E"/>
                </a:solidFill>
                <a:latin typeface="Arial"/>
                <a:ea typeface="Arial"/>
                <a:cs typeface="Arial"/>
                <a:sym typeface="Arial"/>
              </a:rPr>
              <a:t>Deployment</a:t>
            </a:r>
          </a:p>
        </p:txBody>
      </p:sp>
      <p:grpSp>
        <p:nvGrpSpPr>
          <p:cNvPr id="26" name="Shape 571"/>
          <p:cNvGrpSpPr/>
          <p:nvPr/>
        </p:nvGrpSpPr>
        <p:grpSpPr>
          <a:xfrm>
            <a:off x="7571013" y="2460290"/>
            <a:ext cx="1004699" cy="297300"/>
            <a:chOff x="0" y="0"/>
            <a:chExt cx="1004699" cy="297300"/>
          </a:xfrm>
        </p:grpSpPr>
        <p:sp>
          <p:nvSpPr>
            <p:cNvPr id="27" name="Shape 572"/>
            <p:cNvSpPr/>
            <p:nvPr/>
          </p:nvSpPr>
          <p:spPr>
            <a:xfrm>
              <a:off x="0" y="0"/>
              <a:ext cx="1004699" cy="297300"/>
            </a:xfrm>
            <a:prstGeom prst="roundRect">
              <a:avLst>
                <a:gd name="adj" fmla="val 1316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600" b="0" i="0" u="none" strike="noStrike" cap="none">
                  <a:solidFill>
                    <a:srgbClr val="FFFFFF"/>
                  </a:solidFill>
                  <a:latin typeface="Arial"/>
                  <a:ea typeface="Arial"/>
                  <a:cs typeface="Arial"/>
                  <a:sym typeface="Arial"/>
                </a:rPr>
                <a:t>      </a:t>
              </a:r>
              <a:r>
                <a:rPr lang="en" sz="1200" b="0" i="0" u="none" strike="noStrike" cap="none">
                  <a:solidFill>
                    <a:srgbClr val="FFFFFF"/>
                  </a:solidFill>
                  <a:latin typeface="Arial"/>
                  <a:ea typeface="Arial"/>
                  <a:cs typeface="Arial"/>
                  <a:sym typeface="Arial"/>
                </a:rPr>
                <a:t>NATS</a:t>
              </a:r>
            </a:p>
          </p:txBody>
        </p:sp>
        <p:pic>
          <p:nvPicPr>
            <p:cNvPr id="28" name="Shape 573"/>
            <p:cNvPicPr preferRelativeResize="0"/>
            <p:nvPr/>
          </p:nvPicPr>
          <p:blipFill rotWithShape="1">
            <a:blip r:embed="rId6">
              <a:alphaModFix/>
            </a:blip>
            <a:srcRect/>
            <a:stretch/>
          </p:blipFill>
          <p:spPr>
            <a:xfrm>
              <a:off x="75985" y="73551"/>
              <a:ext cx="228600" cy="185100"/>
            </a:xfrm>
            <a:prstGeom prst="rect">
              <a:avLst/>
            </a:prstGeom>
            <a:noFill/>
            <a:ln>
              <a:noFill/>
            </a:ln>
          </p:spPr>
        </p:pic>
      </p:grpSp>
      <p:sp>
        <p:nvSpPr>
          <p:cNvPr id="29" name="Shape 574"/>
          <p:cNvSpPr/>
          <p:nvPr/>
        </p:nvSpPr>
        <p:spPr>
          <a:xfrm>
            <a:off x="6258839" y="2356618"/>
            <a:ext cx="1239599" cy="320699"/>
          </a:xfrm>
          <a:custGeom>
            <a:avLst/>
            <a:gdLst/>
            <a:ahLst/>
            <a:cxnLst/>
            <a:rect l="0" t="0" r="0" b="0"/>
            <a:pathLst>
              <a:path w="120000" h="120000" extrusionOk="0">
                <a:moveTo>
                  <a:pt x="0" y="120000"/>
                </a:moveTo>
                <a:cubicBezTo>
                  <a:pt x="37422" y="-20716"/>
                  <a:pt x="77422" y="-37673"/>
                  <a:pt x="120000" y="69120"/>
                </a:cubicBezTo>
              </a:path>
            </a:pathLst>
          </a:custGeom>
          <a:noFill/>
          <a:ln w="19050" cap="flat" cmpd="sng">
            <a:solidFill>
              <a:srgbClr val="535353"/>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30" name="Shape 575"/>
          <p:cNvSpPr/>
          <p:nvPr/>
        </p:nvSpPr>
        <p:spPr>
          <a:xfrm>
            <a:off x="6341396" y="2089993"/>
            <a:ext cx="10505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dirty="0">
                <a:solidFill>
                  <a:srgbClr val="F5F5F5"/>
                </a:solidFill>
                <a:latin typeface="Arial"/>
                <a:ea typeface="Arial"/>
                <a:cs typeface="Arial"/>
                <a:sym typeface="Arial"/>
              </a:rPr>
              <a:t>Ping</a:t>
            </a:r>
          </a:p>
        </p:txBody>
      </p:sp>
      <p:cxnSp>
        <p:nvCxnSpPr>
          <p:cNvPr id="31" name="Shape 576"/>
          <p:cNvCxnSpPr/>
          <p:nvPr/>
        </p:nvCxnSpPr>
        <p:spPr>
          <a:xfrm>
            <a:off x="8072760" y="2735360"/>
            <a:ext cx="0" cy="430800"/>
          </a:xfrm>
          <a:prstGeom prst="straightConnector1">
            <a:avLst/>
          </a:prstGeom>
          <a:noFill/>
          <a:ln w="19050" cap="flat" cmpd="sng">
            <a:solidFill>
              <a:srgbClr val="535353"/>
            </a:solidFill>
            <a:prstDash val="dashDot"/>
            <a:miter/>
            <a:headEnd type="none" w="med" len="med"/>
            <a:tailEnd type="none" w="med" len="med"/>
          </a:ln>
        </p:spPr>
      </p:cxnSp>
      <p:cxnSp>
        <p:nvCxnSpPr>
          <p:cNvPr id="32" name="Shape 577"/>
          <p:cNvCxnSpPr/>
          <p:nvPr/>
        </p:nvCxnSpPr>
        <p:spPr>
          <a:xfrm rot="10800000">
            <a:off x="8011503" y="1919110"/>
            <a:ext cx="0" cy="533399"/>
          </a:xfrm>
          <a:prstGeom prst="straightConnector1">
            <a:avLst/>
          </a:prstGeom>
          <a:noFill/>
          <a:ln w="19050" cap="flat" cmpd="sng">
            <a:solidFill>
              <a:srgbClr val="535353"/>
            </a:solidFill>
            <a:prstDash val="dashDot"/>
            <a:miter/>
            <a:headEnd type="none" w="med" len="med"/>
            <a:tailEnd type="none" w="med" len="med"/>
          </a:ln>
        </p:spPr>
      </p:cxnSp>
      <p:sp>
        <p:nvSpPr>
          <p:cNvPr id="33" name="Shape 578"/>
          <p:cNvSpPr/>
          <p:nvPr/>
        </p:nvSpPr>
        <p:spPr>
          <a:xfrm>
            <a:off x="7443117" y="3150271"/>
            <a:ext cx="1360799" cy="329999"/>
          </a:xfrm>
          <a:prstGeom prst="roundRect">
            <a:avLst>
              <a:gd name="adj" fmla="val 15295"/>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Health Monitor</a:t>
            </a:r>
          </a:p>
        </p:txBody>
      </p:sp>
      <p:grpSp>
        <p:nvGrpSpPr>
          <p:cNvPr id="34" name="Shape 579"/>
          <p:cNvGrpSpPr/>
          <p:nvPr/>
        </p:nvGrpSpPr>
        <p:grpSpPr>
          <a:xfrm>
            <a:off x="7397475" y="1605609"/>
            <a:ext cx="1451999" cy="363600"/>
            <a:chOff x="0" y="0"/>
            <a:chExt cx="1451999" cy="363600"/>
          </a:xfrm>
        </p:grpSpPr>
        <p:sp>
          <p:nvSpPr>
            <p:cNvPr id="35" name="Shape 580"/>
            <p:cNvSpPr/>
            <p:nvPr/>
          </p:nvSpPr>
          <p:spPr>
            <a:xfrm>
              <a:off x="0" y="0"/>
              <a:ext cx="14519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 sz="1200" b="0" i="0" u="none" strike="noStrike" cap="none">
                  <a:solidFill>
                    <a:srgbClr val="FFFFFF"/>
                  </a:solidFill>
                  <a:latin typeface="Arial"/>
                  <a:ea typeface="Arial"/>
                  <a:cs typeface="Arial"/>
                  <a:sym typeface="Arial"/>
                </a:rPr>
                <a:t>        BOSH Director</a:t>
              </a:r>
            </a:p>
          </p:txBody>
        </p:sp>
        <p:pic>
          <p:nvPicPr>
            <p:cNvPr id="36" name="Shape 581"/>
            <p:cNvPicPr preferRelativeResize="0"/>
            <p:nvPr/>
          </p:nvPicPr>
          <p:blipFill rotWithShape="1">
            <a:blip r:embed="rId7">
              <a:alphaModFix/>
            </a:blip>
            <a:srcRect/>
            <a:stretch/>
          </p:blipFill>
          <p:spPr>
            <a:xfrm>
              <a:off x="78883" y="73840"/>
              <a:ext cx="168000" cy="215999"/>
            </a:xfrm>
            <a:prstGeom prst="rect">
              <a:avLst/>
            </a:prstGeom>
            <a:noFill/>
            <a:ln>
              <a:noFill/>
            </a:ln>
          </p:spPr>
        </p:pic>
      </p:grpSp>
      <p:sp>
        <p:nvSpPr>
          <p:cNvPr id="37" name="Shape 582"/>
          <p:cNvSpPr/>
          <p:nvPr/>
        </p:nvSpPr>
        <p:spPr>
          <a:xfrm>
            <a:off x="4164961" y="3288738"/>
            <a:ext cx="20330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Logs: /var/vcap/sys/logs/&lt;job&gt;</a:t>
            </a:r>
          </a:p>
        </p:txBody>
      </p:sp>
      <p:sp>
        <p:nvSpPr>
          <p:cNvPr id="38" name="Shape 583"/>
          <p:cNvSpPr/>
          <p:nvPr/>
        </p:nvSpPr>
        <p:spPr>
          <a:xfrm>
            <a:off x="4155770" y="3093607"/>
            <a:ext cx="20330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Log: /var/vcap/monit/monit.log</a:t>
            </a:r>
          </a:p>
        </p:txBody>
      </p:sp>
      <p:sp>
        <p:nvSpPr>
          <p:cNvPr id="39" name="Shape 584"/>
          <p:cNvSpPr/>
          <p:nvPr/>
        </p:nvSpPr>
        <p:spPr>
          <a:xfrm>
            <a:off x="7120209" y="3533555"/>
            <a:ext cx="2033099" cy="5384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900" b="0" i="0" u="none" strike="noStrike" cap="none" dirty="0">
                <a:solidFill>
                  <a:srgbClr val="F5F5F5"/>
                </a:solidFill>
                <a:latin typeface="Arial"/>
                <a:ea typeface="Arial"/>
                <a:cs typeface="Arial"/>
                <a:sym typeface="Arial"/>
              </a:rPr>
              <a:t>Logs: /var/vcap/sys/logs/hm9000*.log</a:t>
            </a:r>
          </a:p>
        </p:txBody>
      </p:sp>
      <p:pic>
        <p:nvPicPr>
          <p:cNvPr id="40" name="Shape 585"/>
          <p:cNvPicPr preferRelativeResize="0"/>
          <p:nvPr/>
        </p:nvPicPr>
        <p:blipFill rotWithShape="1">
          <a:blip r:embed="rId8">
            <a:alphaModFix/>
          </a:blip>
          <a:srcRect/>
          <a:stretch/>
        </p:blipFill>
        <p:spPr>
          <a:xfrm>
            <a:off x="4385187" y="3601667"/>
            <a:ext cx="2125007" cy="839745"/>
          </a:xfrm>
          <a:prstGeom prst="rect">
            <a:avLst/>
          </a:prstGeom>
          <a:noFill/>
          <a:ln>
            <a:noFill/>
          </a:ln>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t>BOSH Overview</a:t>
            </a:r>
          </a:p>
          <a:p>
            <a:r>
              <a:rPr lang="en-US" dirty="0" smtClean="0"/>
              <a:t>BOSH Architecture</a:t>
            </a:r>
          </a:p>
          <a:p>
            <a:r>
              <a:rPr lang="en-US" dirty="0" smtClean="0"/>
              <a:t>BOSH Deployments and Releases</a:t>
            </a:r>
          </a:p>
          <a:p>
            <a:r>
              <a:rPr lang="en-US" dirty="0" smtClean="0"/>
              <a:t>BOSH HA and Platform Updates</a:t>
            </a:r>
            <a:endParaRPr lang="en-US" dirty="0"/>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 and High Availability</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Platform Processes</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Platform VMs</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Availability Zones</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t>
            </a:r>
            <a:r>
              <a:rPr lang="en" sz="2400" b="0" i="0" u="none" strike="noStrike" cap="none" dirty="0">
                <a:solidFill>
                  <a:schemeClr val="bg2">
                    <a:alpha val="50000"/>
                  </a:schemeClr>
                </a:solidFill>
                <a:latin typeface="Arial"/>
                <a:ea typeface="Arial"/>
                <a:cs typeface="Arial"/>
                <a:sym typeface="Arial"/>
              </a:rPr>
              <a:t>Platform Processes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Platform VMs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Availability Zones</a:t>
            </a:r>
          </a:p>
        </p:txBody>
      </p:sp>
    </p:spTree>
    <p:extLst>
      <p:ext uri="{BB962C8B-B14F-4D97-AF65-F5344CB8AC3E}">
        <p14:creationId xmlns:p14="http://schemas.microsoft.com/office/powerpoint/2010/main" val="2243832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Application Instance HA</a:t>
            </a:r>
            <a:endParaRPr lang="en-US" dirty="0">
              <a:solidFill>
                <a:srgbClr val="138A7E"/>
              </a:solidFill>
            </a:endParaRPr>
          </a:p>
        </p:txBody>
      </p:sp>
      <p:sp>
        <p:nvSpPr>
          <p:cNvPr id="4" name="Rounded Rectangle 3"/>
          <p:cNvSpPr/>
          <p:nvPr/>
        </p:nvSpPr>
        <p:spPr>
          <a:xfrm>
            <a:off x="1728127" y="962513"/>
            <a:ext cx="7072424" cy="3571857"/>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5"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438680" y="2667351"/>
            <a:ext cx="3276598" cy="342197"/>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50559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61959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505594"/>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806327"/>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3" name="Group 12"/>
          <p:cNvGrpSpPr/>
          <p:nvPr/>
        </p:nvGrpSpPr>
        <p:grpSpPr>
          <a:xfrm>
            <a:off x="3057291" y="3653690"/>
            <a:ext cx="1099435" cy="781049"/>
            <a:chOff x="5412945" y="3105151"/>
            <a:chExt cx="1099435" cy="781049"/>
          </a:xfrm>
        </p:grpSpPr>
        <p:sp>
          <p:nvSpPr>
            <p:cNvPr id="14" name="Rounded Rectangle 1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6" name="Group 15"/>
          <p:cNvGrpSpPr/>
          <p:nvPr/>
        </p:nvGrpSpPr>
        <p:grpSpPr>
          <a:xfrm>
            <a:off x="4249005" y="3653690"/>
            <a:ext cx="1099435" cy="781049"/>
            <a:chOff x="5412945" y="3105151"/>
            <a:chExt cx="1099435" cy="781049"/>
          </a:xfrm>
        </p:grpSpPr>
        <p:sp>
          <p:nvSpPr>
            <p:cNvPr id="17" name="Rounded Rectangle 1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9" name="Group 18"/>
          <p:cNvGrpSpPr/>
          <p:nvPr/>
        </p:nvGrpSpPr>
        <p:grpSpPr>
          <a:xfrm>
            <a:off x="5440719" y="3653690"/>
            <a:ext cx="1099435" cy="781049"/>
            <a:chOff x="5412945" y="3105151"/>
            <a:chExt cx="1099435" cy="781049"/>
          </a:xfrm>
        </p:grpSpPr>
        <p:sp>
          <p:nvSpPr>
            <p:cNvPr id="20" name="Rounded Rectangle 1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22" name="Rectangle 21"/>
          <p:cNvSpPr/>
          <p:nvPr/>
        </p:nvSpPr>
        <p:spPr>
          <a:xfrm>
            <a:off x="6415326" y="988270"/>
            <a:ext cx="2347674" cy="523220"/>
          </a:xfrm>
          <a:prstGeom prst="rect">
            <a:avLst/>
          </a:prstGeom>
        </p:spPr>
        <p:txBody>
          <a:bodyPr wrap="square">
            <a:spAutoFit/>
          </a:bodyPr>
          <a:lstStyle/>
          <a:p>
            <a:pPr algn="r"/>
            <a:r>
              <a:rPr lang="en-US" sz="1400" b="1" dirty="0" smtClean="0">
                <a:solidFill>
                  <a:srgbClr val="138A7E"/>
                </a:solidFill>
                <a:latin typeface="Arial"/>
                <a:cs typeface="Arial"/>
              </a:rPr>
              <a:t>Pivotal Cloud Foundry</a:t>
            </a:r>
          </a:p>
          <a:p>
            <a:pPr algn="r"/>
            <a:r>
              <a:rPr lang="en-US" sz="1400" b="1" dirty="0" smtClean="0">
                <a:solidFill>
                  <a:srgbClr val="138A7E"/>
                </a:solidFill>
                <a:latin typeface="Arial"/>
                <a:cs typeface="Arial"/>
              </a:rPr>
              <a:t>Elastic Runtime</a:t>
            </a:r>
            <a:endParaRPr lang="en-US" sz="1400" b="1" dirty="0">
              <a:solidFill>
                <a:srgbClr val="138A7E"/>
              </a:solidFill>
              <a:latin typeface="Arial"/>
              <a:cs typeface="Arial"/>
            </a:endParaRPr>
          </a:p>
        </p:txBody>
      </p:sp>
      <p:cxnSp>
        <p:nvCxnSpPr>
          <p:cNvPr id="23" name="Straight Connector 22"/>
          <p:cNvCxnSpPr>
            <a:stCxn id="7" idx="3"/>
            <a:endCxn id="10" idx="1"/>
          </p:cNvCxnSpPr>
          <p:nvPr/>
        </p:nvCxnSpPr>
        <p:spPr>
          <a:xfrm>
            <a:off x="3819402" y="1727457"/>
            <a:ext cx="219198"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ardrop 23"/>
          <p:cNvSpPr/>
          <p:nvPr/>
        </p:nvSpPr>
        <p:spPr>
          <a:xfrm rot="18900000">
            <a:off x="3533625" y="16905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25" name="Straight Arrow Connector 24"/>
          <p:cNvCxnSpPr/>
          <p:nvPr/>
        </p:nvCxnSpPr>
        <p:spPr>
          <a:xfrm flipV="1">
            <a:off x="4800600" y="1900069"/>
            <a:ext cx="0" cy="298062"/>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6905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27" name="Straight Arrow Connector 26"/>
          <p:cNvCxnSpPr/>
          <p:nvPr/>
        </p:nvCxnSpPr>
        <p:spPr>
          <a:xfrm flipH="1">
            <a:off x="1962807" y="2892003"/>
            <a:ext cx="2076450" cy="0"/>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42"/>
          <p:cNvSpPr/>
          <p:nvPr/>
        </p:nvSpPr>
        <p:spPr>
          <a:xfrm>
            <a:off x="1961847" y="3444964"/>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9" name="Right Arrow 28"/>
          <p:cNvSpPr/>
          <p:nvPr/>
        </p:nvSpPr>
        <p:spPr>
          <a:xfrm>
            <a:off x="599090" y="2743426"/>
            <a:ext cx="1038662" cy="776287"/>
          </a:xfrm>
          <a:prstGeom prst="rightArrow">
            <a:avLst>
              <a:gd name="adj1" fmla="val 72086"/>
              <a:gd name="adj2" fmla="val 4182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30" name="Straight Arrow Connector 29"/>
          <p:cNvCxnSpPr/>
          <p:nvPr/>
        </p:nvCxnSpPr>
        <p:spPr>
          <a:xfrm flipH="1">
            <a:off x="4064001" y="3250053"/>
            <a:ext cx="2040900" cy="395501"/>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9" idx="3"/>
            <a:endCxn id="14" idx="1"/>
          </p:cNvCxnSpPr>
          <p:nvPr/>
        </p:nvCxnSpPr>
        <p:spPr>
          <a:xfrm>
            <a:off x="1637752" y="3131570"/>
            <a:ext cx="1419539" cy="912645"/>
          </a:xfrm>
          <a:prstGeom prst="curvedConnector3">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1962807" y="3032794"/>
            <a:ext cx="2076450" cy="0"/>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4" idx="0"/>
          </p:cNvCxnSpPr>
          <p:nvPr/>
        </p:nvCxnSpPr>
        <p:spPr>
          <a:xfrm flipV="1">
            <a:off x="3607009" y="3251935"/>
            <a:ext cx="456991" cy="401755"/>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7" idx="0"/>
            <a:endCxn id="12" idx="2"/>
          </p:cNvCxnSpPr>
          <p:nvPr/>
        </p:nvCxnSpPr>
        <p:spPr>
          <a:xfrm flipV="1">
            <a:off x="4798723" y="3250053"/>
            <a:ext cx="6578" cy="403637"/>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ardrop 34"/>
          <p:cNvSpPr/>
          <p:nvPr/>
        </p:nvSpPr>
        <p:spPr>
          <a:xfrm rot="18900000">
            <a:off x="3533625" y="16905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6"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37"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38" name="Group 37"/>
          <p:cNvGrpSpPr/>
          <p:nvPr/>
        </p:nvGrpSpPr>
        <p:grpSpPr>
          <a:xfrm>
            <a:off x="6019801" y="1505594"/>
            <a:ext cx="1905000" cy="443726"/>
            <a:chOff x="3448049" y="1498378"/>
            <a:chExt cx="2590799" cy="443726"/>
          </a:xfrm>
        </p:grpSpPr>
        <p:sp>
          <p:nvSpPr>
            <p:cNvPr id="39" name="Rounded Rectangle 38"/>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0"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1" name="TextBox 40"/>
          <p:cNvSpPr txBox="1"/>
          <p:nvPr/>
        </p:nvSpPr>
        <p:spPr>
          <a:xfrm>
            <a:off x="6858000" y="1489518"/>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cxnSp>
        <p:nvCxnSpPr>
          <p:cNvPr id="43" name="Straight Connector 42"/>
          <p:cNvCxnSpPr>
            <a:stCxn id="10" idx="3"/>
            <a:endCxn id="39" idx="1"/>
          </p:cNvCxnSpPr>
          <p:nvPr/>
        </p:nvCxnSpPr>
        <p:spPr>
          <a:xfrm>
            <a:off x="5572002" y="1727457"/>
            <a:ext cx="447799"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a:spLocks noChangeArrowheads="1"/>
          </p:cNvSpPr>
          <p:nvPr/>
        </p:nvSpPr>
        <p:spPr bwMode="auto">
          <a:xfrm>
            <a:off x="6138333" y="2808209"/>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45" name="Straight Arrow Connector 44"/>
          <p:cNvCxnSpPr>
            <a:stCxn id="20" idx="0"/>
          </p:cNvCxnSpPr>
          <p:nvPr/>
        </p:nvCxnSpPr>
        <p:spPr>
          <a:xfrm flipH="1" flipV="1">
            <a:off x="5504821" y="3251935"/>
            <a:ext cx="485616" cy="401755"/>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5249333" y="3250053"/>
            <a:ext cx="855568" cy="404908"/>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20" idx="0"/>
          </p:cNvCxnSpPr>
          <p:nvPr/>
        </p:nvCxnSpPr>
        <p:spPr>
          <a:xfrm flipH="1">
            <a:off x="5990437" y="3251935"/>
            <a:ext cx="114464" cy="401755"/>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2" idx="3"/>
            <a:endCxn id="44" idx="1"/>
          </p:cNvCxnSpPr>
          <p:nvPr/>
        </p:nvCxnSpPr>
        <p:spPr>
          <a:xfrm>
            <a:off x="5572002" y="3028190"/>
            <a:ext cx="566331" cy="1882"/>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50" name="Group 49"/>
          <p:cNvGrpSpPr/>
          <p:nvPr/>
        </p:nvGrpSpPr>
        <p:grpSpPr>
          <a:xfrm>
            <a:off x="4896517" y="1064470"/>
            <a:ext cx="1047083" cy="416992"/>
            <a:chOff x="5638800" y="1121740"/>
            <a:chExt cx="1047083" cy="416992"/>
          </a:xfrm>
        </p:grpSpPr>
        <p:sp>
          <p:nvSpPr>
            <p:cNvPr id="51"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52" name="TextBox 51"/>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53" name="TextBox 52"/>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54" name="Group 53"/>
          <p:cNvGrpSpPr/>
          <p:nvPr/>
        </p:nvGrpSpPr>
        <p:grpSpPr>
          <a:xfrm>
            <a:off x="5498522" y="4023466"/>
            <a:ext cx="1000038" cy="382603"/>
            <a:chOff x="5498522" y="3811616"/>
            <a:chExt cx="1000038" cy="382603"/>
          </a:xfrm>
        </p:grpSpPr>
        <p:sp>
          <p:nvSpPr>
            <p:cNvPr id="55" name="Teardrop 54"/>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6"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57"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58" name="Group 57"/>
          <p:cNvGrpSpPr/>
          <p:nvPr/>
        </p:nvGrpSpPr>
        <p:grpSpPr>
          <a:xfrm>
            <a:off x="3110922" y="3880880"/>
            <a:ext cx="1044472" cy="522078"/>
            <a:chOff x="3110922" y="3669030"/>
            <a:chExt cx="1044472" cy="522078"/>
          </a:xfrm>
        </p:grpSpPr>
        <p:sp>
          <p:nvSpPr>
            <p:cNvPr id="59" name="Teardrop 58"/>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TextBox 59"/>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61"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2"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3" name="TextBox 62"/>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64"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65" name="Curved Connector 64"/>
          <p:cNvCxnSpPr>
            <a:stCxn id="29" idx="3"/>
          </p:cNvCxnSpPr>
          <p:nvPr/>
        </p:nvCxnSpPr>
        <p:spPr>
          <a:xfrm>
            <a:off x="1637752" y="3131570"/>
            <a:ext cx="2643962" cy="1035423"/>
          </a:xfrm>
          <a:prstGeom prst="curvedConnector3">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4001968" y="2182055"/>
            <a:ext cx="1565494" cy="443726"/>
            <a:chOff x="4156726" y="1255954"/>
            <a:chExt cx="1565494" cy="443726"/>
          </a:xfrm>
        </p:grpSpPr>
        <p:sp>
          <p:nvSpPr>
            <p:cNvPr id="67" name="Rounded Rectangle 6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8" name="Block Arc 6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69" name="Straight Arrow Connector 68"/>
          <p:cNvCxnSpPr/>
          <p:nvPr/>
        </p:nvCxnSpPr>
        <p:spPr>
          <a:xfrm>
            <a:off x="4800600" y="2612307"/>
            <a:ext cx="0" cy="248811"/>
          </a:xfrm>
          <a:prstGeom prst="straightConnector1">
            <a:avLst/>
          </a:prstGeom>
          <a:ln w="19050">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Oval 194"/>
          <p:cNvSpPr/>
          <p:nvPr/>
        </p:nvSpPr>
        <p:spPr>
          <a:xfrm>
            <a:off x="4114800" y="292493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6857139" y="162307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Tree>
    <p:extLst>
      <p:ext uri="{BB962C8B-B14F-4D97-AF65-F5344CB8AC3E}">
        <p14:creationId xmlns:p14="http://schemas.microsoft.com/office/powerpoint/2010/main" val="4094039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up)">
                                      <p:cBhvr>
                                        <p:cTn id="16" dur="500"/>
                                        <p:tgtEl>
                                          <p:spTgt spid="6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par>
                                <p:cTn id="29" presetID="22" presetClass="entr" presetSubtype="4"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par>
                                <p:cTn id="32" presetID="2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58"/>
                                        </p:tgtEl>
                                        <p:attrNameLst>
                                          <p:attrName>ppt_w</p:attrName>
                                        </p:attrNameLst>
                                      </p:cBhvr>
                                      <p:tavLst>
                                        <p:tav tm="0">
                                          <p:val>
                                            <p:strVal val="ppt_w"/>
                                          </p:val>
                                        </p:tav>
                                        <p:tav tm="100000">
                                          <p:val>
                                            <p:fltVal val="0"/>
                                          </p:val>
                                        </p:tav>
                                      </p:tavLst>
                                    </p:anim>
                                    <p:anim calcmode="lin" valueType="num">
                                      <p:cBhvr>
                                        <p:cTn id="48" dur="500"/>
                                        <p:tgtEl>
                                          <p:spTgt spid="58"/>
                                        </p:tgtEl>
                                        <p:attrNameLst>
                                          <p:attrName>ppt_h</p:attrName>
                                        </p:attrNameLst>
                                      </p:cBhvr>
                                      <p:tavLst>
                                        <p:tav tm="0">
                                          <p:val>
                                            <p:strVal val="ppt_h"/>
                                          </p:val>
                                        </p:tav>
                                        <p:tav tm="100000">
                                          <p:val>
                                            <p:fltVal val="0"/>
                                          </p:val>
                                        </p:tav>
                                      </p:tavLst>
                                    </p:anim>
                                    <p:animEffect transition="out" filter="fade">
                                      <p:cBhvr>
                                        <p:cTn id="49" dur="500"/>
                                        <p:tgtEl>
                                          <p:spTgt spid="58"/>
                                        </p:tgtEl>
                                      </p:cBhvr>
                                    </p:animEffect>
                                    <p:set>
                                      <p:cBhvr>
                                        <p:cTn id="50" dur="1" fill="hold">
                                          <p:stCondLst>
                                            <p:cond delay="499"/>
                                          </p:stCondLst>
                                        </p:cTn>
                                        <p:tgtEl>
                                          <p:spTgt spid="58"/>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5"/>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33"/>
                                        </p:tgtEl>
                                      </p:cBhvr>
                                    </p:animEffect>
                                    <p:animScale>
                                      <p:cBhvr>
                                        <p:cTn id="62" dur="250" autoRev="1" fill="hold"/>
                                        <p:tgtEl>
                                          <p:spTgt spid="33"/>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34"/>
                                        </p:tgtEl>
                                      </p:cBhvr>
                                    </p:animEffect>
                                    <p:animScale>
                                      <p:cBhvr>
                                        <p:cTn id="65" dur="250" autoRev="1" fill="hold"/>
                                        <p:tgtEl>
                                          <p:spTgt spid="34"/>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45"/>
                                        </p:tgtEl>
                                      </p:cBhvr>
                                    </p:animEffect>
                                    <p:animScale>
                                      <p:cBhvr>
                                        <p:cTn id="68" dur="250" autoRev="1" fill="hold"/>
                                        <p:tgtEl>
                                          <p:spTgt spid="45"/>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right)">
                                      <p:cBhvr>
                                        <p:cTn id="73" dur="500"/>
                                        <p:tgtEl>
                                          <p:spTgt spid="3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31"/>
                                        </p:tgtEl>
                                      </p:cBhvr>
                                    </p:animEffect>
                                    <p:set>
                                      <p:cBhvr>
                                        <p:cTn id="78" dur="1" fill="hold">
                                          <p:stCondLst>
                                            <p:cond delay="499"/>
                                          </p:stCondLst>
                                        </p:cTn>
                                        <p:tgtEl>
                                          <p:spTgt spid="3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up)">
                                      <p:cBhvr>
                                        <p:cTn id="83" dur="500"/>
                                        <p:tgtEl>
                                          <p:spTgt spid="30"/>
                                        </p:tgtEl>
                                      </p:cBhvr>
                                    </p:animEffect>
                                  </p:childTnLst>
                                </p:cTn>
                              </p:par>
                              <p:par>
                                <p:cTn id="84" presetID="22" presetClass="entr" presetSubtype="1"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par>
                                <p:cTn id="87" presetID="22" presetClass="entr" presetSubtype="1"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wipe(up)">
                                      <p:cBhvr>
                                        <p:cTn id="89" dur="500"/>
                                        <p:tgtEl>
                                          <p:spTgt spid="47"/>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30"/>
                                        </p:tgtEl>
                                      </p:cBhvr>
                                    </p:animEffect>
                                    <p:animScale>
                                      <p:cBhvr>
                                        <p:cTn id="93" dur="250" autoRev="1" fill="hold"/>
                                        <p:tgtEl>
                                          <p:spTgt spid="3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46"/>
                                        </p:tgtEl>
                                      </p:cBhvr>
                                    </p:animEffect>
                                    <p:animScale>
                                      <p:cBhvr>
                                        <p:cTn id="96" dur="250" autoRev="1" fill="hold"/>
                                        <p:tgtEl>
                                          <p:spTgt spid="46"/>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47"/>
                                        </p:tgtEl>
                                      </p:cBhvr>
                                    </p:animEffect>
                                    <p:animScale>
                                      <p:cBhvr>
                                        <p:cTn id="99" dur="250" autoRev="1" fill="hold"/>
                                        <p:tgtEl>
                                          <p:spTgt spid="47"/>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0.0033 -0.04812 L 0.12921 0.48026 " pathEditMode="relative" rAng="0" ptsTypes="AA">
                                      <p:cBhvr>
                                        <p:cTn id="106" dur="2000" fill="hold"/>
                                        <p:tgtEl>
                                          <p:spTgt spid="35"/>
                                        </p:tgtEl>
                                        <p:attrNameLst>
                                          <p:attrName>ppt_x</p:attrName>
                                          <p:attrName>ppt_y</p:attrName>
                                        </p:attrNameLst>
                                      </p:cBhvr>
                                      <p:rCtr x="6617" y="26403"/>
                                    </p:animMotion>
                                  </p:childTnLst>
                                </p:cTn>
                              </p:par>
                            </p:childTnLst>
                          </p:cTn>
                        </p:par>
                        <p:par>
                          <p:cTn id="107" fill="hold">
                            <p:stCondLst>
                              <p:cond delay="4500"/>
                            </p:stCondLst>
                            <p:childTnLst>
                              <p:par>
                                <p:cTn id="108" presetID="16" presetClass="entr" presetSubtype="21" fill="hold" grpId="0" nodeType="after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barn(inVertical)">
                                      <p:cBhvr>
                                        <p:cTn id="110" dur="500"/>
                                        <p:tgtEl>
                                          <p:spTgt spid="37"/>
                                        </p:tgtEl>
                                      </p:cBhvr>
                                    </p:animEffect>
                                  </p:childTnLst>
                                </p:cTn>
                              </p:par>
                            </p:childTnLst>
                          </p:cTn>
                        </p:par>
                        <p:par>
                          <p:cTn id="111" fill="hold">
                            <p:stCondLst>
                              <p:cond delay="5000"/>
                            </p:stCondLst>
                            <p:childTnLst>
                              <p:par>
                                <p:cTn id="112" presetID="10" presetClass="exit" presetSubtype="0" fill="hold" grpId="1" nodeType="afterEffect">
                                  <p:stCondLst>
                                    <p:cond delay="0"/>
                                  </p:stCondLst>
                                  <p:childTnLst>
                                    <p:animEffect transition="out" filter="fade">
                                      <p:cBhvr>
                                        <p:cTn id="113" dur="500"/>
                                        <p:tgtEl>
                                          <p:spTgt spid="49"/>
                                        </p:tgtEl>
                                      </p:cBhvr>
                                    </p:animEffect>
                                    <p:set>
                                      <p:cBhvr>
                                        <p:cTn id="114" dur="1" fill="hold">
                                          <p:stCondLst>
                                            <p:cond delay="499"/>
                                          </p:stCondLst>
                                        </p:cTn>
                                        <p:tgtEl>
                                          <p:spTgt spid="49"/>
                                        </p:tgtEl>
                                        <p:attrNameLst>
                                          <p:attrName>style.visibility</p:attrName>
                                        </p:attrNameLst>
                                      </p:cBhvr>
                                      <p:to>
                                        <p:strVal val="hidden"/>
                                      </p:to>
                                    </p:set>
                                  </p:childTnLst>
                                </p:cTn>
                              </p:par>
                              <p:par>
                                <p:cTn id="115" presetID="10" presetClass="entr" presetSubtype="0" fill="hold" grpId="2" nodeType="withEffect">
                                  <p:stCondLst>
                                    <p:cond delay="0"/>
                                  </p:stCondLst>
                                  <p:childTnLst>
                                    <p:set>
                                      <p:cBhvr>
                                        <p:cTn id="116" dur="1" fill="hold">
                                          <p:stCondLst>
                                            <p:cond delay="0"/>
                                          </p:stCondLst>
                                        </p:cTn>
                                        <p:tgtEl>
                                          <p:spTgt spid="64"/>
                                        </p:tgtEl>
                                        <p:attrNameLst>
                                          <p:attrName>style.visibility</p:attrName>
                                        </p:attrNameLst>
                                      </p:cBhvr>
                                      <p:to>
                                        <p:strVal val="visible"/>
                                      </p:to>
                                    </p:set>
                                    <p:animEffect transition="in" filter="fade">
                                      <p:cBhvr>
                                        <p:cTn id="117" dur="500"/>
                                        <p:tgtEl>
                                          <p:spTgt spid="64"/>
                                        </p:tgtEl>
                                      </p:cBhvr>
                                    </p:animEffect>
                                  </p:childTnLst>
                                </p:cTn>
                              </p:par>
                            </p:childTnLst>
                          </p:cTn>
                        </p:par>
                      </p:childTnLst>
                    </p:cTn>
                  </p:par>
                  <p:par>
                    <p:cTn id="118" fill="hold">
                      <p:stCondLst>
                        <p:cond delay="indefinite"/>
                      </p:stCondLst>
                      <p:childTnLst>
                        <p:par>
                          <p:cTn id="119" fill="hold">
                            <p:stCondLst>
                              <p:cond delay="0"/>
                            </p:stCondLst>
                            <p:childTnLst>
                              <p:par>
                                <p:cTn id="120" presetID="26" presetClass="emph" presetSubtype="0" repeatCount="3000" fill="hold" nodeType="clickEffect">
                                  <p:stCondLst>
                                    <p:cond delay="0"/>
                                  </p:stCondLst>
                                  <p:childTnLst>
                                    <p:animEffect transition="out" filter="fade">
                                      <p:cBhvr>
                                        <p:cTn id="121" dur="500" tmFilter="0, 0; .2, .5; .8, .5; 1, 0"/>
                                        <p:tgtEl>
                                          <p:spTgt spid="33"/>
                                        </p:tgtEl>
                                      </p:cBhvr>
                                    </p:animEffect>
                                    <p:animScale>
                                      <p:cBhvr>
                                        <p:cTn id="122" dur="250" autoRev="1" fill="hold"/>
                                        <p:tgtEl>
                                          <p:spTgt spid="33"/>
                                        </p:tgtEl>
                                      </p:cBhvr>
                                      <p:by x="105000" y="105000"/>
                                    </p:animScale>
                                  </p:childTnLst>
                                </p:cTn>
                              </p:par>
                              <p:par>
                                <p:cTn id="123" presetID="26" presetClass="emph" presetSubtype="0" repeatCount="3000" fill="hold" nodeType="withEffect">
                                  <p:stCondLst>
                                    <p:cond delay="0"/>
                                  </p:stCondLst>
                                  <p:childTnLst>
                                    <p:animEffect transition="out" filter="fade">
                                      <p:cBhvr>
                                        <p:cTn id="124" dur="500" tmFilter="0, 0; .2, .5; .8, .5; 1, 0"/>
                                        <p:tgtEl>
                                          <p:spTgt spid="34"/>
                                        </p:tgtEl>
                                      </p:cBhvr>
                                    </p:animEffect>
                                    <p:animScale>
                                      <p:cBhvr>
                                        <p:cTn id="125" dur="250" autoRev="1" fill="hold"/>
                                        <p:tgtEl>
                                          <p:spTgt spid="34"/>
                                        </p:tgtEl>
                                      </p:cBhvr>
                                      <p:by x="105000" y="105000"/>
                                    </p:animScale>
                                  </p:childTnLst>
                                </p:cTn>
                              </p:par>
                              <p:par>
                                <p:cTn id="126" presetID="26" presetClass="emph" presetSubtype="0" repeatCount="3000" fill="hold" nodeType="withEffect">
                                  <p:stCondLst>
                                    <p:cond delay="0"/>
                                  </p:stCondLst>
                                  <p:childTnLst>
                                    <p:animEffect transition="out" filter="fade">
                                      <p:cBhvr>
                                        <p:cTn id="127" dur="500" tmFilter="0, 0; .2, .5; .8, .5; 1, 0"/>
                                        <p:tgtEl>
                                          <p:spTgt spid="45"/>
                                        </p:tgtEl>
                                      </p:cBhvr>
                                    </p:animEffect>
                                    <p:animScale>
                                      <p:cBhvr>
                                        <p:cTn id="128" dur="250" autoRev="1" fill="hold"/>
                                        <p:tgtEl>
                                          <p:spTgt spid="45"/>
                                        </p:tgtEl>
                                      </p:cBhvr>
                                      <p:by x="105000" y="105000"/>
                                    </p:animScale>
                                  </p:childTnLst>
                                </p:cTn>
                              </p:par>
                            </p:childTnLst>
                          </p:cTn>
                        </p:par>
                        <p:par>
                          <p:cTn id="129" fill="hold">
                            <p:stCondLst>
                              <p:cond delay="1500"/>
                            </p:stCondLst>
                            <p:childTnLst>
                              <p:par>
                                <p:cTn id="130" presetID="22" presetClass="entr" presetSubtype="2" fill="hold" nodeType="after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wipe(right)">
                                      <p:cBhvr>
                                        <p:cTn id="132" dur="500"/>
                                        <p:tgtEl>
                                          <p:spTgt spid="2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animEffect transition="in" filter="fade">
                                      <p:cBhvr>
                                        <p:cTn id="135" dur="500"/>
                                        <p:tgtEl>
                                          <p:spTgt spid="64"/>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1" nodeType="clickEffect">
                                  <p:stCondLst>
                                    <p:cond delay="0"/>
                                  </p:stCondLst>
                                  <p:childTnLst>
                                    <p:set>
                                      <p:cBhvr>
                                        <p:cTn id="139" dur="1" fill="hold">
                                          <p:stCondLst>
                                            <p:cond delay="0"/>
                                          </p:stCondLst>
                                        </p:cTn>
                                        <p:tgtEl>
                                          <p:spTgt spid="64"/>
                                        </p:tgtEl>
                                        <p:attrNameLst>
                                          <p:attrName>style.visibility</p:attrName>
                                        </p:attrNameLst>
                                      </p:cBhvr>
                                      <p:to>
                                        <p:strVal val="hidden"/>
                                      </p:to>
                                    </p:set>
                                  </p:childTnLst>
                                </p:cTn>
                              </p:par>
                            </p:childTnLst>
                          </p:cTn>
                        </p:par>
                        <p:par>
                          <p:cTn id="140" fill="hold">
                            <p:stCondLst>
                              <p:cond delay="0"/>
                            </p:stCondLst>
                            <p:childTnLst>
                              <p:par>
                                <p:cTn id="141" presetID="22" presetClass="entr" presetSubtype="1" fill="hold" nodeType="afterEffect">
                                  <p:stCondLst>
                                    <p:cond delay="0"/>
                                  </p:stCondLst>
                                  <p:childTnLst>
                                    <p:set>
                                      <p:cBhvr>
                                        <p:cTn id="142" dur="1" fill="hold">
                                          <p:stCondLst>
                                            <p:cond delay="0"/>
                                          </p:stCondLst>
                                        </p:cTn>
                                        <p:tgtEl>
                                          <p:spTgt spid="69"/>
                                        </p:tgtEl>
                                        <p:attrNameLst>
                                          <p:attrName>style.visibility</p:attrName>
                                        </p:attrNameLst>
                                      </p:cBhvr>
                                      <p:to>
                                        <p:strVal val="visible"/>
                                      </p:to>
                                    </p:set>
                                    <p:animEffect transition="in" filter="wipe(up)">
                                      <p:cBhvr>
                                        <p:cTn id="143" dur="500"/>
                                        <p:tgtEl>
                                          <p:spTgt spid="69"/>
                                        </p:tgtEl>
                                      </p:cBhvr>
                                    </p:animEffect>
                                  </p:childTnLst>
                                </p:cTn>
                              </p:par>
                              <p:par>
                                <p:cTn id="144" presetID="1" presetClass="entr" presetSubtype="0" fill="hold" grpId="0" nodeType="withEffect">
                                  <p:stCondLst>
                                    <p:cond delay="0"/>
                                  </p:stCondLst>
                                  <p:childTnLst>
                                    <p:set>
                                      <p:cBhvr>
                                        <p:cTn id="145" dur="1" fill="hold">
                                          <p:stCondLst>
                                            <p:cond delay="0"/>
                                          </p:stCondLst>
                                        </p:cTn>
                                        <p:tgtEl>
                                          <p:spTgt spid="79"/>
                                        </p:tgtEl>
                                        <p:attrNameLst>
                                          <p:attrName>style.visibility</p:attrName>
                                        </p:attrNameLst>
                                      </p:cBhvr>
                                      <p:to>
                                        <p:strVal val="visible"/>
                                      </p:to>
                                    </p:set>
                                  </p:childTnLst>
                                </p:cTn>
                              </p:par>
                              <p:par>
                                <p:cTn id="146" presetID="0" presetClass="path" presetSubtype="0" accel="50000" decel="50000" fill="hold" grpId="1" nodeType="withEffect">
                                  <p:stCondLst>
                                    <p:cond delay="0"/>
                                  </p:stCondLst>
                                  <p:childTnLst>
                                    <p:animMotion origin="layout" path="M -0.00226 -0.04688 L -0.23272 0.44016 " pathEditMode="relative" rAng="0" ptsTypes="AA">
                                      <p:cBhvr>
                                        <p:cTn id="147" dur="2000" fill="hold"/>
                                        <p:tgtEl>
                                          <p:spTgt spid="79"/>
                                        </p:tgtEl>
                                        <p:attrNameLst>
                                          <p:attrName>ppt_x</p:attrName>
                                          <p:attrName>ppt_y</p:attrName>
                                        </p:attrNameLst>
                                      </p:cBhvr>
                                      <p:rCtr x="-11532" y="24337"/>
                                    </p:animMotion>
                                  </p:childTnLst>
                                </p:cTn>
                              </p:par>
                            </p:childTnLst>
                          </p:cTn>
                        </p:par>
                        <p:par>
                          <p:cTn id="148" fill="hold">
                            <p:stCondLst>
                              <p:cond delay="2000"/>
                            </p:stCondLst>
                            <p:childTnLst>
                              <p:par>
                                <p:cTn id="149" presetID="22" presetClass="entr" presetSubtype="8" fill="hold" nodeType="after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wipe(left)">
                                      <p:cBhvr>
                                        <p:cTn id="15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9" grpId="0" animBg="1"/>
      <p:bldP spid="35" grpId="0" animBg="1"/>
      <p:bldP spid="36" grpId="0" animBg="1"/>
      <p:bldP spid="37" grpId="0" animBg="1"/>
      <p:bldP spid="49" grpId="0" animBg="1"/>
      <p:bldP spid="49" grpId="1" animBg="1"/>
      <p:bldP spid="63" grpId="0"/>
      <p:bldP spid="64" grpId="0" animBg="1"/>
      <p:bldP spid="64" grpId="1" animBg="1"/>
      <p:bldP spid="64" grpId="2" animBg="1"/>
      <p:bldP spid="79" grpId="0"/>
      <p:bldP spid="7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Platform Processes</a:t>
            </a:r>
          </a:p>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Platform VMs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Availability Zones</a:t>
            </a:r>
          </a:p>
        </p:txBody>
      </p:sp>
    </p:spTree>
    <p:extLst>
      <p:ext uri="{BB962C8B-B14F-4D97-AF65-F5344CB8AC3E}">
        <p14:creationId xmlns:p14="http://schemas.microsoft.com/office/powerpoint/2010/main" val="132214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Platform Process HA</a:t>
            </a:r>
            <a:endParaRPr lang="en-US" dirty="0">
              <a:solidFill>
                <a:srgbClr val="138A7E"/>
              </a:solidFill>
            </a:endParaRPr>
          </a:p>
        </p:txBody>
      </p:sp>
      <p:sp>
        <p:nvSpPr>
          <p:cNvPr id="4" name="Rounded Rectangle 3"/>
          <p:cNvSpPr/>
          <p:nvPr/>
        </p:nvSpPr>
        <p:spPr>
          <a:xfrm>
            <a:off x="366713" y="1030614"/>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1030614"/>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90282"/>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7" name="Rectangle 6"/>
          <p:cNvSpPr/>
          <p:nvPr/>
        </p:nvSpPr>
        <p:spPr>
          <a:xfrm>
            <a:off x="2362200" y="4090282"/>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endParaRPr lang="en-US" dirty="0">
              <a:solidFill>
                <a:srgbClr val="138A7E"/>
              </a:solidFill>
              <a:latin typeface="Calibri"/>
            </a:endParaRPr>
          </a:p>
        </p:txBody>
      </p:sp>
      <p:grpSp>
        <p:nvGrpSpPr>
          <p:cNvPr id="8" name="Group 7"/>
          <p:cNvGrpSpPr/>
          <p:nvPr/>
        </p:nvGrpSpPr>
        <p:grpSpPr>
          <a:xfrm>
            <a:off x="6168884" y="1274582"/>
            <a:ext cx="2406385" cy="807464"/>
            <a:chOff x="6168884" y="1428750"/>
            <a:chExt cx="2406385" cy="807464"/>
          </a:xfrm>
        </p:grpSpPr>
        <p:sp>
          <p:nvSpPr>
            <p:cNvPr id="9" name="Rounded Rectangle 8"/>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0" name="Rounded Rectangle 9"/>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1" name="Group 10"/>
            <p:cNvGrpSpPr/>
            <p:nvPr/>
          </p:nvGrpSpPr>
          <p:grpSpPr>
            <a:xfrm>
              <a:off x="8176597" y="1504950"/>
              <a:ext cx="333374" cy="228600"/>
              <a:chOff x="7558089" y="1504950"/>
              <a:chExt cx="333374" cy="228600"/>
            </a:xfrm>
          </p:grpSpPr>
          <p:sp>
            <p:nvSpPr>
              <p:cNvPr id="12" name="Rounded Rectangle 1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3" name="Freeform 1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168884" y="2257498"/>
            <a:ext cx="2406385" cy="807464"/>
            <a:chOff x="6168884" y="2297686"/>
            <a:chExt cx="2406385" cy="807464"/>
          </a:xfrm>
        </p:grpSpPr>
        <p:sp>
          <p:nvSpPr>
            <p:cNvPr id="15" name="Rounded Rectangle 14"/>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6"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8" name="Group 17"/>
            <p:cNvGrpSpPr/>
            <p:nvPr/>
          </p:nvGrpSpPr>
          <p:grpSpPr>
            <a:xfrm>
              <a:off x="8176597" y="2373886"/>
              <a:ext cx="333374" cy="228600"/>
              <a:chOff x="7558089" y="1504950"/>
              <a:chExt cx="333374" cy="228600"/>
            </a:xfrm>
          </p:grpSpPr>
          <p:sp>
            <p:nvSpPr>
              <p:cNvPr id="19" name="Rounded Rectangle 18"/>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0" name="Freeform 19"/>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6168884" y="3240414"/>
            <a:ext cx="2406385" cy="807464"/>
            <a:chOff x="6168884" y="3181350"/>
            <a:chExt cx="2406385" cy="807464"/>
          </a:xfrm>
        </p:grpSpPr>
        <p:sp>
          <p:nvSpPr>
            <p:cNvPr id="22" name="Rounded Rectangle 21"/>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3"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5" name="Group 24"/>
            <p:cNvGrpSpPr/>
            <p:nvPr/>
          </p:nvGrpSpPr>
          <p:grpSpPr>
            <a:xfrm>
              <a:off x="8177852" y="3257550"/>
              <a:ext cx="333374" cy="228600"/>
              <a:chOff x="7558089" y="1504950"/>
              <a:chExt cx="333374" cy="228600"/>
            </a:xfrm>
          </p:grpSpPr>
          <p:sp>
            <p:nvSpPr>
              <p:cNvPr id="26" name="Rounded Rectangle 25"/>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7" name="Freeform 26"/>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3686175" y="2523250"/>
            <a:ext cx="1838202" cy="443726"/>
            <a:chOff x="3429000" y="2464186"/>
            <a:chExt cx="1838202" cy="443726"/>
          </a:xfrm>
        </p:grpSpPr>
        <p:sp>
          <p:nvSpPr>
            <p:cNvPr id="29" name="Rounded Rectangle 28"/>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0"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a:spLocks noChangeArrowheads="1"/>
          </p:cNvSpPr>
          <p:nvPr/>
        </p:nvSpPr>
        <p:spPr bwMode="auto">
          <a:xfrm>
            <a:off x="609599" y="1678314"/>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2" name="Heart 31"/>
          <p:cNvSpPr/>
          <p:nvPr/>
        </p:nvSpPr>
        <p:spPr>
          <a:xfrm>
            <a:off x="721749" y="1799619"/>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a:spLocks noChangeArrowheads="1"/>
          </p:cNvSpPr>
          <p:nvPr/>
        </p:nvSpPr>
        <p:spPr bwMode="auto">
          <a:xfrm>
            <a:off x="721749" y="2102016"/>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4" name="Straight Connector 33"/>
          <p:cNvCxnSpPr/>
          <p:nvPr/>
        </p:nvCxnSpPr>
        <p:spPr>
          <a:xfrm>
            <a:off x="721749" y="24068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49" y="26609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749" y="29153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3169717"/>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065" y="2369549"/>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39" name="TextBox 38"/>
          <p:cNvSpPr txBox="1"/>
          <p:nvPr/>
        </p:nvSpPr>
        <p:spPr>
          <a:xfrm>
            <a:off x="821065" y="2634161"/>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0" name="TextBox 39"/>
          <p:cNvSpPr txBox="1"/>
          <p:nvPr/>
        </p:nvSpPr>
        <p:spPr>
          <a:xfrm>
            <a:off x="821065" y="2895880"/>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1" name="TextBox 40"/>
          <p:cNvSpPr txBox="1"/>
          <p:nvPr/>
        </p:nvSpPr>
        <p:spPr>
          <a:xfrm>
            <a:off x="821065" y="3150108"/>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42" name="Curved Connector 41"/>
          <p:cNvCxnSpPr/>
          <p:nvPr/>
        </p:nvCxnSpPr>
        <p:spPr>
          <a:xfrm rot="10800000" flipV="1">
            <a:off x="4681476" y="1470418"/>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urved Connector 42"/>
          <p:cNvCxnSpPr/>
          <p:nvPr/>
        </p:nvCxnSpPr>
        <p:spPr>
          <a:xfrm rot="16200000" flipV="1">
            <a:off x="3460043" y="1485173"/>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787081" y="2102016"/>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100532"/>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7526598" y="1466565"/>
            <a:ext cx="768588" cy="531718"/>
            <a:chOff x="6824383" y="943772"/>
            <a:chExt cx="1163827" cy="805155"/>
          </a:xfrm>
          <a:solidFill>
            <a:srgbClr val="FF6600"/>
          </a:solidFill>
        </p:grpSpPr>
        <p:sp>
          <p:nvSpPr>
            <p:cNvPr id="47"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2" name="Straight Arrow Connector 51"/>
          <p:cNvCxnSpPr/>
          <p:nvPr/>
        </p:nvCxnSpPr>
        <p:spPr>
          <a:xfrm flipH="1">
            <a:off x="6858000" y="1470419"/>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194"/>
          <p:cNvSpPr/>
          <p:nvPr/>
        </p:nvSpPr>
        <p:spPr>
          <a:xfrm>
            <a:off x="6955971" y="177700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6371980" y="1623388"/>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9" presetClass="exit" presetSubtype="0" fill="hold" grpId="0" nodeType="withEffect">
                                  <p:stCondLst>
                                    <p:cond delay="0"/>
                                  </p:stCondLst>
                                  <p:childTnLst>
                                    <p:animEffect transition="out" filter="dissolve">
                                      <p:cBhvr>
                                        <p:cTn id="8" dur="500"/>
                                        <p:tgtEl>
                                          <p:spTgt spid="53"/>
                                        </p:tgtEl>
                                      </p:cBhvr>
                                    </p:animEffect>
                                    <p:set>
                                      <p:cBhvr>
                                        <p:cTn id="9" dur="1" fill="hold">
                                          <p:stCondLst>
                                            <p:cond delay="499"/>
                                          </p:stCondLst>
                                        </p:cTn>
                                        <p:tgtEl>
                                          <p:spTgt spid="5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par>
                          <p:cTn id="14" fill="hold">
                            <p:stCondLst>
                              <p:cond delay="0"/>
                            </p:stCondLst>
                            <p:childTnLst>
                              <p:par>
                                <p:cTn id="15" presetID="10" presetClass="emph" presetSubtype="0" repeatCount="3000" fill="hold" grpId="1" nodeType="afterEffect">
                                  <p:stCondLst>
                                    <p:cond delay="0"/>
                                  </p:stCondLst>
                                  <p:childTnLst>
                                    <p:anim calcmode="discrete" valueType="str">
                                      <p:cBhvr override="childStyle">
                                        <p:cTn id="16" dur="500" fill="hold"/>
                                        <p:tgtEl>
                                          <p:spTgt spid="5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 fill="hold">
                            <p:stCondLst>
                              <p:cond delay="1500"/>
                            </p:stCondLst>
                            <p:childTnLst>
                              <p:par>
                                <p:cTn id="18" presetID="10" presetClass="exit" presetSubtype="0" fill="hold" grpId="2" nodeType="afterEffect">
                                  <p:stCondLst>
                                    <p:cond delay="0"/>
                                  </p:stCondLst>
                                  <p:childTnLst>
                                    <p:animEffect transition="out" filter="fade">
                                      <p:cBhvr>
                                        <p:cTn id="19" dur="500"/>
                                        <p:tgtEl>
                                          <p:spTgt spid="54"/>
                                        </p:tgtEl>
                                      </p:cBhvr>
                                    </p:animEffect>
                                    <p:set>
                                      <p:cBhvr>
                                        <p:cTn id="20" dur="1" fill="hold">
                                          <p:stCondLst>
                                            <p:cond delay="499"/>
                                          </p:stCondLst>
                                        </p:cTn>
                                        <p:tgtEl>
                                          <p:spTgt spid="5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right)">
                                      <p:cBhvr>
                                        <p:cTn id="33" dur="500"/>
                                        <p:tgtEl>
                                          <p:spTgt spid="42"/>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righ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1.01203E-6 L 3.33333E-6 0.22863 " pathEditMode="relative" rAng="0" ptsTypes="AA">
                                      <p:cBhvr>
                                        <p:cTn id="45" dur="2500" fill="hold"/>
                                        <p:tgtEl>
                                          <p:spTgt spid="45"/>
                                        </p:tgtEl>
                                        <p:attrNameLst>
                                          <p:attrName>ppt_x</p:attrName>
                                          <p:attrName>ppt_y</p:attrName>
                                        </p:attrNameLst>
                                      </p:cBhvr>
                                      <p:rCtr x="0" y="11416"/>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38"/>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39"/>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0"/>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1"/>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4" grpId="0" animBg="1"/>
      <p:bldP spid="45" grpId="0" animBg="1"/>
      <p:bldP spid="45" grpId="1" animBg="1"/>
      <p:bldP spid="53" grpId="0" animBg="1"/>
      <p:bldP spid="53" grpId="1" animBg="1"/>
      <p:bldP spid="54" grpId="0"/>
      <p:bldP spid="54" grpId="1"/>
      <p:bldP spid="54"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a:t>
            </a:r>
            <a:r>
              <a:rPr lang="en-US" dirty="0" smtClean="0">
                <a:solidFill>
                  <a:srgbClr val="29756E"/>
                </a:solidFill>
                <a:latin typeface="Arial"/>
                <a:ea typeface="Helvetica Neue"/>
                <a:cs typeface="Arial"/>
                <a:sym typeface="Helvetica Neue"/>
              </a:rPr>
              <a:t>B</a:t>
            </a:r>
            <a:r>
              <a:rPr lang="en" dirty="0" smtClean="0">
                <a:solidFill>
                  <a:srgbClr val="29756E"/>
                </a:solidFill>
                <a:latin typeface="Arial"/>
                <a:ea typeface="Helvetica Neue"/>
                <a:cs typeface="Arial"/>
                <a:sym typeface="Helvetica Neue"/>
              </a:rPr>
              <a:t>uilt-in </a:t>
            </a:r>
            <a:r>
              <a:rPr lang="en" dirty="0">
                <a:solidFill>
                  <a:srgbClr val="29756E"/>
                </a:solidFill>
                <a:latin typeface="Arial"/>
                <a:ea typeface="Helvetica Neue"/>
                <a:cs typeface="Arial"/>
                <a:sym typeface="Helvetica Neue"/>
              </a:rPr>
              <a:t>High Availability</a:t>
            </a:r>
            <a:endParaRPr lang="en-US" dirty="0">
              <a:solidFill>
                <a:srgbClr val="138A7E"/>
              </a:solidFill>
              <a:latin typeface="Arial"/>
              <a:cs typeface="Arial"/>
            </a:endParaRPr>
          </a:p>
        </p:txBody>
      </p:sp>
      <p:sp>
        <p:nvSpPr>
          <p:cNvPr id="4" name="Shape 598"/>
          <p:cNvSpPr/>
          <p:nvPr/>
        </p:nvSpPr>
        <p:spPr>
          <a:xfrm>
            <a:off x="107297"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i="0" u="none" strike="noStrike" cap="none" dirty="0">
                <a:solidFill>
                  <a:srgbClr val="F5F5F5">
                    <a:alpha val="50000"/>
                  </a:srgbClr>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t>
            </a:r>
            <a:r>
              <a:rPr lang="en" sz="2400" b="0" i="0" u="none" strike="noStrike" cap="none" dirty="0">
                <a:solidFill>
                  <a:schemeClr val="bg2">
                    <a:alpha val="50000"/>
                  </a:schemeClr>
                </a:solidFill>
                <a:latin typeface="Arial"/>
                <a:ea typeface="Arial"/>
                <a:cs typeface="Arial"/>
                <a:sym typeface="Arial"/>
              </a:rPr>
              <a:t>Platform Processes</a:t>
            </a:r>
          </a:p>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Platform VMs</a:t>
            </a:r>
          </a:p>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Availability Zones</a:t>
            </a:r>
          </a:p>
        </p:txBody>
      </p:sp>
    </p:spTree>
    <p:extLst>
      <p:ext uri="{BB962C8B-B14F-4D97-AF65-F5344CB8AC3E}">
        <p14:creationId xmlns:p14="http://schemas.microsoft.com/office/powerpoint/2010/main" val="132214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Platform VM HA</a:t>
            </a:r>
            <a:endParaRPr lang="en-US" dirty="0">
              <a:solidFill>
                <a:srgbClr val="138A7E"/>
              </a:solidFill>
            </a:endParaRPr>
          </a:p>
        </p:txBody>
      </p:sp>
      <p:sp>
        <p:nvSpPr>
          <p:cNvPr id="66" name="Rounded Rectangle 65"/>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7" name="Rounded Rectangle 66"/>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8" name="Rectangle 67"/>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69" name="Rectangle 68"/>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endParaRPr lang="en-US" dirty="0">
              <a:solidFill>
                <a:srgbClr val="138A7E"/>
              </a:solidFill>
              <a:latin typeface="Calibri"/>
            </a:endParaRPr>
          </a:p>
        </p:txBody>
      </p:sp>
      <p:grpSp>
        <p:nvGrpSpPr>
          <p:cNvPr id="70" name="Group 69"/>
          <p:cNvGrpSpPr/>
          <p:nvPr/>
        </p:nvGrpSpPr>
        <p:grpSpPr>
          <a:xfrm>
            <a:off x="6168884" y="1215518"/>
            <a:ext cx="2406385" cy="807464"/>
            <a:chOff x="6168884" y="1428750"/>
            <a:chExt cx="2406385" cy="807464"/>
          </a:xfrm>
        </p:grpSpPr>
        <p:sp>
          <p:nvSpPr>
            <p:cNvPr id="71" name="Rounded Rectangle 70"/>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2" name="Rounded Rectangle 71"/>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73" name="Group 72"/>
            <p:cNvGrpSpPr/>
            <p:nvPr/>
          </p:nvGrpSpPr>
          <p:grpSpPr>
            <a:xfrm>
              <a:off x="8176597" y="1504950"/>
              <a:ext cx="333374" cy="228600"/>
              <a:chOff x="7558089" y="1504950"/>
              <a:chExt cx="333374" cy="228600"/>
            </a:xfrm>
          </p:grpSpPr>
          <p:sp>
            <p:nvSpPr>
              <p:cNvPr id="74" name="Rounded Rectangle 7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75" name="Freeform 7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6" name="Group 75"/>
          <p:cNvGrpSpPr/>
          <p:nvPr/>
        </p:nvGrpSpPr>
        <p:grpSpPr>
          <a:xfrm>
            <a:off x="6168884" y="2198434"/>
            <a:ext cx="2406385" cy="807464"/>
            <a:chOff x="6168884" y="2297686"/>
            <a:chExt cx="2406385" cy="807464"/>
          </a:xfrm>
        </p:grpSpPr>
        <p:sp>
          <p:nvSpPr>
            <p:cNvPr id="77" name="Rounded Rectangle 7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7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2373886"/>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3181350"/>
            <a:ext cx="2406385" cy="807464"/>
            <a:chOff x="6168884" y="3181350"/>
            <a:chExt cx="2406385" cy="807464"/>
          </a:xfrm>
        </p:grpSpPr>
        <p:sp>
          <p:nvSpPr>
            <p:cNvPr id="84" name="Rounded Rectangle 8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8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7852" y="3257550"/>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3686175" y="2464186"/>
            <a:ext cx="1838202" cy="443726"/>
            <a:chOff x="3429000" y="2464186"/>
            <a:chExt cx="1838202" cy="443726"/>
          </a:xfrm>
        </p:grpSpPr>
        <p:sp>
          <p:nvSpPr>
            <p:cNvPr id="91" name="Rounded Rectangle 9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ounded Rectangle 9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94" name="Heart 9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96" name="Straight Connector 9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1" name="TextBox 10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2" name="TextBox 10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03" name="TextBox 10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resurector</a:t>
            </a:r>
            <a:endParaRPr lang="en-US" sz="1200" dirty="0" smtClean="0">
              <a:solidFill>
                <a:srgbClr val="00685D"/>
              </a:solidFill>
            </a:endParaRPr>
          </a:p>
        </p:txBody>
      </p:sp>
      <p:cxnSp>
        <p:nvCxnSpPr>
          <p:cNvPr id="104" name="Straight Connector 103"/>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106" name="Group 105"/>
          <p:cNvGrpSpPr/>
          <p:nvPr/>
        </p:nvGrpSpPr>
        <p:grpSpPr>
          <a:xfrm>
            <a:off x="3686175" y="1624649"/>
            <a:ext cx="1838202" cy="443726"/>
            <a:chOff x="4876800" y="2326964"/>
            <a:chExt cx="1838202" cy="443726"/>
          </a:xfrm>
        </p:grpSpPr>
        <p:sp>
          <p:nvSpPr>
            <p:cNvPr id="107" name="Rounded Rectangle 106"/>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108"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646490" y="1105736"/>
            <a:ext cx="1198916" cy="499973"/>
            <a:chOff x="646490" y="1105736"/>
            <a:chExt cx="1198916" cy="499973"/>
          </a:xfrm>
        </p:grpSpPr>
        <p:sp>
          <p:nvSpPr>
            <p:cNvPr id="110"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1" name="TextBox 110"/>
            <p:cNvSpPr txBox="1"/>
            <p:nvPr/>
          </p:nvSpPr>
          <p:spPr>
            <a:xfrm>
              <a:off x="646490" y="1328710"/>
              <a:ext cx="1198916" cy="276999"/>
            </a:xfrm>
            <a:prstGeom prst="rect">
              <a:avLst/>
            </a:prstGeom>
            <a:noFill/>
          </p:spPr>
          <p:txBody>
            <a:bodyPr wrap="none" rtlCol="0">
              <a:spAutoFit/>
            </a:bodyPr>
            <a:lstStyle/>
            <a:p>
              <a:pPr algn="ctr"/>
              <a:r>
                <a:rPr lang="en-US" sz="1200" b="1" dirty="0" smtClean="0">
                  <a:solidFill>
                    <a:srgbClr val="1B2831"/>
                  </a:solidFill>
                </a:rPr>
                <a:t>Desired State</a:t>
              </a:r>
            </a:p>
          </p:txBody>
        </p:sp>
      </p:grpSp>
      <p:grpSp>
        <p:nvGrpSpPr>
          <p:cNvPr id="112" name="Group 111"/>
          <p:cNvGrpSpPr/>
          <p:nvPr/>
        </p:nvGrpSpPr>
        <p:grpSpPr>
          <a:xfrm>
            <a:off x="1869732" y="1105736"/>
            <a:ext cx="1090788" cy="496563"/>
            <a:chOff x="1869732" y="1105736"/>
            <a:chExt cx="1090788" cy="496563"/>
          </a:xfrm>
        </p:grpSpPr>
        <p:sp>
          <p:nvSpPr>
            <p:cNvPr id="113"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14" name="TextBox 113"/>
            <p:cNvSpPr txBox="1"/>
            <p:nvPr/>
          </p:nvSpPr>
          <p:spPr>
            <a:xfrm>
              <a:off x="1869732" y="1325300"/>
              <a:ext cx="1090788" cy="276999"/>
            </a:xfrm>
            <a:prstGeom prst="rect">
              <a:avLst/>
            </a:prstGeom>
            <a:noFill/>
          </p:spPr>
          <p:txBody>
            <a:bodyPr wrap="none" rtlCol="0">
              <a:spAutoFit/>
            </a:bodyPr>
            <a:lstStyle/>
            <a:p>
              <a:pPr algn="ctr"/>
              <a:r>
                <a:rPr lang="en-US" sz="1200" b="1" dirty="0" smtClean="0">
                  <a:solidFill>
                    <a:srgbClr val="1B2831"/>
                  </a:solidFill>
                </a:rPr>
                <a:t>Actual State</a:t>
              </a:r>
            </a:p>
          </p:txBody>
        </p:sp>
      </p:grpSp>
      <p:grpSp>
        <p:nvGrpSpPr>
          <p:cNvPr id="115" name="Group 114"/>
          <p:cNvGrpSpPr/>
          <p:nvPr/>
        </p:nvGrpSpPr>
        <p:grpSpPr>
          <a:xfrm>
            <a:off x="5524377" y="1619250"/>
            <a:ext cx="644507" cy="1965832"/>
            <a:chOff x="5524377" y="1619250"/>
            <a:chExt cx="644507" cy="1965832"/>
          </a:xfrm>
        </p:grpSpPr>
        <p:cxnSp>
          <p:nvCxnSpPr>
            <p:cNvPr id="116" name="Straight Arrow Connector 115"/>
            <p:cNvCxnSpPr>
              <a:stCxn id="71"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9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8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19" name="Straight Arrow Connector 118"/>
          <p:cNvCxnSpPr>
            <a:stCxn id="9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3169175" y="1107627"/>
            <a:ext cx="416579" cy="416579"/>
            <a:chOff x="3169175" y="1107627"/>
            <a:chExt cx="416579" cy="416579"/>
          </a:xfrm>
        </p:grpSpPr>
        <p:sp>
          <p:nvSpPr>
            <p:cNvPr id="123" name="Oval 122"/>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3196489" y="1134941"/>
              <a:ext cx="361950" cy="361950"/>
              <a:chOff x="4876800" y="325438"/>
              <a:chExt cx="483966" cy="483966"/>
            </a:xfrm>
          </p:grpSpPr>
          <p:sp>
            <p:nvSpPr>
              <p:cNvPr id="125"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3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right)">
                                      <p:cBhvr>
                                        <p:cTn id="12" dur="500"/>
                                        <p:tgtEl>
                                          <p:spTgt spid="11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1"/>
                                        </p:tgtEl>
                                        <p:attrNameLst>
                                          <p:attrName>style.visibility</p:attrName>
                                        </p:attrNameLst>
                                      </p:cBhvr>
                                      <p:to>
                                        <p:strVal val="visible"/>
                                      </p:to>
                                    </p:set>
                                    <p:animEffect transition="in" filter="wipe(left)">
                                      <p:cBhvr>
                                        <p:cTn id="21" dur="500"/>
                                        <p:tgtEl>
                                          <p:spTgt spid="121"/>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20"/>
                                        </p:tgtEl>
                                        <p:attrNameLst>
                                          <p:attrName>style.visibility</p:attrName>
                                        </p:attrNameLst>
                                      </p:cBhvr>
                                      <p:to>
                                        <p:strVal val="visible"/>
                                      </p:to>
                                    </p:set>
                                    <p:animEffect transition="in" filter="wipe(right)">
                                      <p:cBhvr>
                                        <p:cTn id="25" dur="500"/>
                                        <p:tgtEl>
                                          <p:spTgt spid="12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fade">
                                      <p:cBhvr>
                                        <p:cTn id="3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38A7E"/>
                </a:solidFill>
              </a:rPr>
              <a:t>Platform VM HA</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endParaRPr lang="en-US" dirty="0">
              <a:solidFill>
                <a:srgbClr val="138A7E"/>
              </a:solidFill>
              <a:latin typeface="Calibri"/>
            </a:endParaRPr>
          </a:p>
        </p:txBody>
      </p:sp>
      <p:grpSp>
        <p:nvGrpSpPr>
          <p:cNvPr id="8" name="Group 7"/>
          <p:cNvGrpSpPr/>
          <p:nvPr/>
        </p:nvGrpSpPr>
        <p:grpSpPr>
          <a:xfrm>
            <a:off x="6168884" y="1215518"/>
            <a:ext cx="2406385" cy="807464"/>
            <a:chOff x="6168884" y="1428750"/>
            <a:chExt cx="2406385" cy="807464"/>
          </a:xfrm>
        </p:grpSpPr>
        <p:sp>
          <p:nvSpPr>
            <p:cNvPr id="9" name="Rounded Rectangle 8"/>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0" name="Rounded Rectangle 9"/>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1" name="Group 10"/>
            <p:cNvGrpSpPr/>
            <p:nvPr/>
          </p:nvGrpSpPr>
          <p:grpSpPr>
            <a:xfrm>
              <a:off x="8176597" y="1504950"/>
              <a:ext cx="333374" cy="228600"/>
              <a:chOff x="7558089" y="1504950"/>
              <a:chExt cx="333374" cy="228600"/>
            </a:xfrm>
          </p:grpSpPr>
          <p:sp>
            <p:nvSpPr>
              <p:cNvPr id="12" name="Rounded Rectangle 1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3" name="Freeform 1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168884" y="2198434"/>
            <a:ext cx="2406385" cy="807464"/>
            <a:chOff x="6168884" y="2297686"/>
            <a:chExt cx="2406385" cy="807464"/>
          </a:xfrm>
        </p:grpSpPr>
        <p:sp>
          <p:nvSpPr>
            <p:cNvPr id="15" name="Rounded Rectangle 14"/>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6"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8" name="Group 17"/>
            <p:cNvGrpSpPr/>
            <p:nvPr/>
          </p:nvGrpSpPr>
          <p:grpSpPr>
            <a:xfrm>
              <a:off x="8176597" y="2373886"/>
              <a:ext cx="333374" cy="228600"/>
              <a:chOff x="7558089" y="1504950"/>
              <a:chExt cx="333374" cy="228600"/>
            </a:xfrm>
          </p:grpSpPr>
          <p:sp>
            <p:nvSpPr>
              <p:cNvPr id="19" name="Rounded Rectangle 18"/>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0" name="Freeform 19"/>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6168884" y="3181350"/>
            <a:ext cx="2406385" cy="807464"/>
            <a:chOff x="6168884" y="3181350"/>
            <a:chExt cx="2406385" cy="807464"/>
          </a:xfrm>
        </p:grpSpPr>
        <p:sp>
          <p:nvSpPr>
            <p:cNvPr id="22" name="Rounded Rectangle 21"/>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3"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5" name="Group 24"/>
            <p:cNvGrpSpPr/>
            <p:nvPr/>
          </p:nvGrpSpPr>
          <p:grpSpPr>
            <a:xfrm>
              <a:off x="8177852" y="3257550"/>
              <a:ext cx="333374" cy="228600"/>
              <a:chOff x="7558089" y="1504950"/>
              <a:chExt cx="333374" cy="228600"/>
            </a:xfrm>
          </p:grpSpPr>
          <p:sp>
            <p:nvSpPr>
              <p:cNvPr id="26" name="Rounded Rectangle 25"/>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7" name="Freeform 26"/>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3686175" y="2464186"/>
            <a:ext cx="1838202" cy="443726"/>
            <a:chOff x="3429000" y="2464186"/>
            <a:chExt cx="1838202" cy="443726"/>
          </a:xfrm>
        </p:grpSpPr>
        <p:sp>
          <p:nvSpPr>
            <p:cNvPr id="29" name="Rounded Rectangle 28"/>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0"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2" name="Heart 31"/>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4" name="Straight Connector 33"/>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39" name="TextBox 38"/>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0" name="TextBox 39"/>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1" name="TextBox 40"/>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resurector</a:t>
            </a:r>
            <a:endParaRPr lang="en-US" sz="1200" dirty="0" smtClean="0">
              <a:solidFill>
                <a:srgbClr val="00685D"/>
              </a:solidFill>
            </a:endParaRPr>
          </a:p>
        </p:txBody>
      </p:sp>
      <p:sp>
        <p:nvSpPr>
          <p:cNvPr id="42" name="Rectangle 41"/>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6" name="Group 45"/>
          <p:cNvGrpSpPr/>
          <p:nvPr/>
        </p:nvGrpSpPr>
        <p:grpSpPr>
          <a:xfrm>
            <a:off x="3686175" y="1624649"/>
            <a:ext cx="1838202" cy="443726"/>
            <a:chOff x="4876800" y="2326964"/>
            <a:chExt cx="1838202" cy="443726"/>
          </a:xfrm>
        </p:grpSpPr>
        <p:sp>
          <p:nvSpPr>
            <p:cNvPr id="47" name="Rounded Rectangle 46"/>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48"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646490" y="1105736"/>
            <a:ext cx="1198916" cy="499973"/>
            <a:chOff x="646490" y="1105736"/>
            <a:chExt cx="1198916" cy="499973"/>
          </a:xfrm>
        </p:grpSpPr>
        <p:sp>
          <p:nvSpPr>
            <p:cNvPr id="50"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1" name="TextBox 50"/>
            <p:cNvSpPr txBox="1"/>
            <p:nvPr/>
          </p:nvSpPr>
          <p:spPr>
            <a:xfrm>
              <a:off x="646490" y="1328710"/>
              <a:ext cx="1198916" cy="276999"/>
            </a:xfrm>
            <a:prstGeom prst="rect">
              <a:avLst/>
            </a:prstGeom>
            <a:noFill/>
          </p:spPr>
          <p:txBody>
            <a:bodyPr wrap="none" rtlCol="0">
              <a:spAutoFit/>
            </a:bodyPr>
            <a:lstStyle/>
            <a:p>
              <a:pPr algn="ctr"/>
              <a:r>
                <a:rPr lang="en-US" sz="1200" b="1" dirty="0" smtClean="0">
                  <a:solidFill>
                    <a:srgbClr val="1B2831"/>
                  </a:solidFill>
                </a:rPr>
                <a:t>Desired State</a:t>
              </a:r>
            </a:p>
          </p:txBody>
        </p:sp>
      </p:grpSp>
      <p:grpSp>
        <p:nvGrpSpPr>
          <p:cNvPr id="52" name="Group 51"/>
          <p:cNvGrpSpPr/>
          <p:nvPr/>
        </p:nvGrpSpPr>
        <p:grpSpPr>
          <a:xfrm>
            <a:off x="5524377" y="1619250"/>
            <a:ext cx="644507" cy="1965832"/>
            <a:chOff x="5524377" y="1619250"/>
            <a:chExt cx="644507" cy="1965832"/>
          </a:xfrm>
        </p:grpSpPr>
        <p:cxnSp>
          <p:nvCxnSpPr>
            <p:cNvPr id="53" name="Straight Arrow Connector 52"/>
            <p:cNvCxnSpPr>
              <a:stCxn id="9"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a:stCxn id="29"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869732" y="1105736"/>
            <a:ext cx="1090788" cy="496563"/>
            <a:chOff x="1869732" y="1105736"/>
            <a:chExt cx="1090788" cy="496563"/>
          </a:xfrm>
        </p:grpSpPr>
        <p:sp>
          <p:nvSpPr>
            <p:cNvPr id="59" name="TextBox 58"/>
            <p:cNvSpPr txBox="1"/>
            <p:nvPr/>
          </p:nvSpPr>
          <p:spPr>
            <a:xfrm>
              <a:off x="1869732" y="1325300"/>
              <a:ext cx="1090788" cy="276999"/>
            </a:xfrm>
            <a:prstGeom prst="rect">
              <a:avLst/>
            </a:prstGeom>
            <a:noFill/>
          </p:spPr>
          <p:txBody>
            <a:bodyPr wrap="none" rtlCol="0">
              <a:spAutoFit/>
            </a:bodyPr>
            <a:lstStyle/>
            <a:p>
              <a:pPr algn="ctr"/>
              <a:r>
                <a:rPr lang="en-US" sz="1200" b="1" dirty="0" smtClean="0">
                  <a:solidFill>
                    <a:srgbClr val="1B2831"/>
                  </a:solidFill>
                </a:rPr>
                <a:t>Actual State</a:t>
              </a:r>
            </a:p>
          </p:txBody>
        </p:sp>
        <p:sp>
          <p:nvSpPr>
            <p:cNvPr id="60"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3169175" y="1107627"/>
            <a:ext cx="416579" cy="416579"/>
            <a:chOff x="3169175" y="1107627"/>
            <a:chExt cx="416579" cy="416579"/>
          </a:xfrm>
        </p:grpSpPr>
        <p:sp>
          <p:nvSpPr>
            <p:cNvPr id="62" name="Oval 6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43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4"/>
                                        </p:tgtEl>
                                        <p:attrNameLst>
                                          <p:attrName>ppt_w</p:attrName>
                                        </p:attrNameLst>
                                      </p:cBhvr>
                                      <p:tavLst>
                                        <p:tav tm="0">
                                          <p:val>
                                            <p:strVal val="ppt_w"/>
                                          </p:val>
                                        </p:tav>
                                        <p:tav tm="100000">
                                          <p:val>
                                            <p:fltVal val="0"/>
                                          </p:val>
                                        </p:tav>
                                      </p:tavLst>
                                    </p:anim>
                                    <p:anim calcmode="lin" valueType="num">
                                      <p:cBhvr>
                                        <p:cTn id="7" dur="500"/>
                                        <p:tgtEl>
                                          <p:spTgt spid="14"/>
                                        </p:tgtEl>
                                        <p:attrNameLst>
                                          <p:attrName>ppt_h</p:attrName>
                                        </p:attrNameLst>
                                      </p:cBhvr>
                                      <p:tavLst>
                                        <p:tav tm="0">
                                          <p:val>
                                            <p:strVal val="ppt_h"/>
                                          </p:val>
                                        </p:tav>
                                        <p:tav tm="100000">
                                          <p:val>
                                            <p:fltVal val="0"/>
                                          </p:val>
                                        </p:tav>
                                      </p:tavLst>
                                    </p:anim>
                                    <p:animEffect transition="out" filter="fade">
                                      <p:cBhvr>
                                        <p:cTn id="8" dur="500"/>
                                        <p:tgtEl>
                                          <p:spTgt spid="14"/>
                                        </p:tgtEl>
                                      </p:cBhvr>
                                    </p:animEffect>
                                    <p:set>
                                      <p:cBhvr>
                                        <p:cTn id="9" dur="1" fill="hold">
                                          <p:stCondLst>
                                            <p:cond delay="499"/>
                                          </p:stCondLst>
                                        </p:cTn>
                                        <p:tgtEl>
                                          <p:spTgt spid="14"/>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right)">
                                      <p:cBhvr>
                                        <p:cTn id="13" dur="500"/>
                                        <p:tgtEl>
                                          <p:spTgt spid="52"/>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right)">
                                      <p:cBhvr>
                                        <p:cTn id="17" dur="500"/>
                                        <p:tgtEl>
                                          <p:spTgt spid="5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wipe(right)">
                                      <p:cBhvr>
                                        <p:cTn id="29" dur="500"/>
                                        <p:tgtEl>
                                          <p:spTgt spid="56"/>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up)">
                                      <p:cBhvr>
                                        <p:cTn id="42" dur="500"/>
                                        <p:tgtEl>
                                          <p:spTgt spid="43"/>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3"/>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2"/>
                                        </p:tgtEl>
                                        <p:attrNameLst>
                                          <p:attrName>style.visibility</p:attrName>
                                        </p:attrNameLst>
                                      </p:cBhvr>
                                      <p:to>
                                        <p:strVal val="visible"/>
                                      </p:to>
                                    </p:set>
                                    <p:animEffect transition="in" filter="wipe(up)">
                                      <p:cBhvr>
                                        <p:cTn id="48" dur="2000"/>
                                        <p:tgtEl>
                                          <p:spTgt spid="42"/>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38"/>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39"/>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0"/>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1"/>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5"/>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animBg="1"/>
      <p:bldP spid="43" grpId="1" animBg="1"/>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38A7E"/>
                </a:solidFill>
              </a:rPr>
              <a:t>Platform VM HA</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srgbClr val="138A7E"/>
                </a:solidFill>
                <a:latin typeface="Calibri"/>
              </a:rPr>
              <a:t>IaaS</a:t>
            </a:r>
            <a:endParaRPr lang="en-US" dirty="0">
              <a:solidFill>
                <a:srgbClr val="138A7E"/>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srgbClr val="138A7E"/>
                </a:solidFill>
                <a:latin typeface="Calibri"/>
              </a:rPr>
              <a:t>BOSH</a:t>
            </a:r>
          </a:p>
        </p:txBody>
      </p:sp>
      <p:grpSp>
        <p:nvGrpSpPr>
          <p:cNvPr id="8" name="Group 7"/>
          <p:cNvGrpSpPr/>
          <p:nvPr/>
        </p:nvGrpSpPr>
        <p:grpSpPr>
          <a:xfrm>
            <a:off x="6168884" y="1215518"/>
            <a:ext cx="2406385" cy="807464"/>
            <a:chOff x="6168884" y="1428750"/>
            <a:chExt cx="2406385" cy="807464"/>
          </a:xfrm>
        </p:grpSpPr>
        <p:sp>
          <p:nvSpPr>
            <p:cNvPr id="9" name="Rounded Rectangle 8"/>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0" name="Rounded Rectangle 9"/>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1" name="Group 10"/>
            <p:cNvGrpSpPr/>
            <p:nvPr/>
          </p:nvGrpSpPr>
          <p:grpSpPr>
            <a:xfrm>
              <a:off x="8176597" y="1504950"/>
              <a:ext cx="333374" cy="228600"/>
              <a:chOff x="7558089" y="1504950"/>
              <a:chExt cx="333374" cy="228600"/>
            </a:xfrm>
          </p:grpSpPr>
          <p:sp>
            <p:nvSpPr>
              <p:cNvPr id="12" name="Rounded Rectangle 1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3" name="Freeform 1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a:xfrm>
            <a:off x="6168884" y="2198434"/>
            <a:ext cx="2406385" cy="807464"/>
            <a:chOff x="6168884" y="2297686"/>
            <a:chExt cx="2406385" cy="807464"/>
          </a:xfrm>
        </p:grpSpPr>
        <p:sp>
          <p:nvSpPr>
            <p:cNvPr id="15" name="Rounded Rectangle 14"/>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6"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8" name="Group 17"/>
            <p:cNvGrpSpPr/>
            <p:nvPr/>
          </p:nvGrpSpPr>
          <p:grpSpPr>
            <a:xfrm>
              <a:off x="8176597" y="2373886"/>
              <a:ext cx="333374" cy="228600"/>
              <a:chOff x="7558089" y="1504950"/>
              <a:chExt cx="333374" cy="228600"/>
            </a:xfrm>
          </p:grpSpPr>
          <p:sp>
            <p:nvSpPr>
              <p:cNvPr id="19" name="Rounded Rectangle 18"/>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0" name="Freeform 19"/>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p:cNvGrpSpPr/>
          <p:nvPr/>
        </p:nvGrpSpPr>
        <p:grpSpPr>
          <a:xfrm>
            <a:off x="6168884" y="3181350"/>
            <a:ext cx="2406385" cy="807464"/>
            <a:chOff x="6168884" y="3181350"/>
            <a:chExt cx="2406385" cy="807464"/>
          </a:xfrm>
        </p:grpSpPr>
        <p:sp>
          <p:nvSpPr>
            <p:cNvPr id="22" name="Rounded Rectangle 21"/>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3"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5" name="Group 24"/>
            <p:cNvGrpSpPr/>
            <p:nvPr/>
          </p:nvGrpSpPr>
          <p:grpSpPr>
            <a:xfrm>
              <a:off x="8177852" y="3257550"/>
              <a:ext cx="333374" cy="228600"/>
              <a:chOff x="7558089" y="1504950"/>
              <a:chExt cx="333374" cy="228600"/>
            </a:xfrm>
          </p:grpSpPr>
          <p:sp>
            <p:nvSpPr>
              <p:cNvPr id="26" name="Rounded Rectangle 25"/>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7" name="Freeform 26"/>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3686175" y="2464186"/>
            <a:ext cx="1838202" cy="443726"/>
            <a:chOff x="3429000" y="2464186"/>
            <a:chExt cx="1838202" cy="443726"/>
          </a:xfrm>
        </p:grpSpPr>
        <p:sp>
          <p:nvSpPr>
            <p:cNvPr id="29" name="Rounded Rectangle 28"/>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0"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2" name="Heart 31"/>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4" name="Straight Connector 33"/>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39" name="TextBox 38"/>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0" name="TextBox 39"/>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1" name="TextBox 40"/>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resurector</a:t>
            </a:r>
            <a:endParaRPr lang="en-US" sz="1200" dirty="0" smtClean="0">
              <a:solidFill>
                <a:schemeClr val="bg1"/>
              </a:solidFill>
            </a:endParaRPr>
          </a:p>
        </p:txBody>
      </p:sp>
      <p:sp>
        <p:nvSpPr>
          <p:cNvPr id="42" name="Rectangle 41"/>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6" name="Group 45"/>
          <p:cNvGrpSpPr/>
          <p:nvPr/>
        </p:nvGrpSpPr>
        <p:grpSpPr>
          <a:xfrm>
            <a:off x="3686175" y="1624649"/>
            <a:ext cx="1838202" cy="443726"/>
            <a:chOff x="4876800" y="2326964"/>
            <a:chExt cx="1838202" cy="443726"/>
          </a:xfrm>
        </p:grpSpPr>
        <p:sp>
          <p:nvSpPr>
            <p:cNvPr id="47" name="Rounded Rectangle 46"/>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48"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646490" y="1105736"/>
            <a:ext cx="1198916" cy="499973"/>
            <a:chOff x="646490" y="1105736"/>
            <a:chExt cx="1198916" cy="499973"/>
          </a:xfrm>
        </p:grpSpPr>
        <p:sp>
          <p:nvSpPr>
            <p:cNvPr id="50"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1" name="TextBox 50"/>
            <p:cNvSpPr txBox="1"/>
            <p:nvPr/>
          </p:nvSpPr>
          <p:spPr>
            <a:xfrm>
              <a:off x="646490" y="1328710"/>
              <a:ext cx="1198916" cy="276999"/>
            </a:xfrm>
            <a:prstGeom prst="rect">
              <a:avLst/>
            </a:prstGeom>
            <a:noFill/>
          </p:spPr>
          <p:txBody>
            <a:bodyPr wrap="none" rtlCol="0">
              <a:spAutoFit/>
            </a:bodyPr>
            <a:lstStyle/>
            <a:p>
              <a:pPr algn="ctr"/>
              <a:r>
                <a:rPr lang="en-US" sz="1200" b="1" dirty="0" smtClean="0">
                  <a:solidFill>
                    <a:srgbClr val="1B2831"/>
                  </a:solidFill>
                </a:rPr>
                <a:t>Desired State</a:t>
              </a:r>
            </a:p>
          </p:txBody>
        </p:sp>
      </p:grpSp>
      <p:grpSp>
        <p:nvGrpSpPr>
          <p:cNvPr id="52" name="Group 51"/>
          <p:cNvGrpSpPr/>
          <p:nvPr/>
        </p:nvGrpSpPr>
        <p:grpSpPr>
          <a:xfrm>
            <a:off x="5524377" y="1619250"/>
            <a:ext cx="644507" cy="1965832"/>
            <a:chOff x="5524377" y="1619250"/>
            <a:chExt cx="644507" cy="1965832"/>
          </a:xfrm>
        </p:grpSpPr>
        <p:cxnSp>
          <p:nvCxnSpPr>
            <p:cNvPr id="53" name="Straight Arrow Connector 52"/>
            <p:cNvCxnSpPr>
              <a:stCxn id="9"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2"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5" name="Straight Arrow Connector 54"/>
          <p:cNvCxnSpPr>
            <a:stCxn id="29"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69732" y="1325300"/>
            <a:ext cx="1090788" cy="276999"/>
          </a:xfrm>
          <a:prstGeom prst="rect">
            <a:avLst/>
          </a:prstGeom>
          <a:noFill/>
        </p:spPr>
        <p:txBody>
          <a:bodyPr wrap="none" rtlCol="0">
            <a:spAutoFit/>
          </a:bodyPr>
          <a:lstStyle/>
          <a:p>
            <a:pPr algn="ctr"/>
            <a:r>
              <a:rPr lang="en-US" sz="1200" b="1" dirty="0" smtClean="0">
                <a:solidFill>
                  <a:srgbClr val="1B2831"/>
                </a:solidFill>
              </a:rPr>
              <a:t>Actual State</a:t>
            </a:r>
          </a:p>
        </p:txBody>
      </p:sp>
      <p:sp>
        <p:nvSpPr>
          <p:cNvPr id="59"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1" name="Curved Connector 60"/>
          <p:cNvCxnSpPr>
            <a:stCxn id="47"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169175" y="1107627"/>
            <a:ext cx="416579" cy="416579"/>
            <a:chOff x="3169175" y="1107627"/>
            <a:chExt cx="416579" cy="416579"/>
          </a:xfrm>
        </p:grpSpPr>
        <p:sp>
          <p:nvSpPr>
            <p:cNvPr id="64" name="Oval 6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p:cNvGrpSpPr/>
            <p:nvPr/>
          </p:nvGrpSpPr>
          <p:grpSpPr>
            <a:xfrm>
              <a:off x="3196489" y="1134941"/>
              <a:ext cx="361950" cy="361950"/>
              <a:chOff x="4876800" y="325438"/>
              <a:chExt cx="483966" cy="483966"/>
            </a:xfrm>
          </p:grpSpPr>
          <p:sp>
            <p:nvSpPr>
              <p:cNvPr id="66"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8"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rgbClr val="1B283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right)">
                                      <p:cBhvr>
                                        <p:cTn id="21" dur="500"/>
                                        <p:tgtEl>
                                          <p:spTgt spid="62"/>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5"/>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right)">
                                      <p:cBhvr>
                                        <p:cTn id="28" dur="500"/>
                                        <p:tgtEl>
                                          <p:spTgt spid="55"/>
                                        </p:tgtEl>
                                      </p:cBhvr>
                                    </p:animEffect>
                                  </p:childTnLst>
                                </p:cTn>
                              </p:par>
                            </p:childTnLst>
                          </p:cTn>
                        </p:par>
                        <p:par>
                          <p:cTn id="29" fill="hold">
                            <p:stCondLst>
                              <p:cond delay="2500"/>
                            </p:stCondLst>
                            <p:childTnLst>
                              <p:par>
                                <p:cTn id="30" presetID="1" presetClass="exit"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hidden"/>
                                      </p:to>
                                    </p:se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16"/>
        <p:cNvGrpSpPr/>
        <p:nvPr/>
      </p:nvGrpSpPr>
      <p:grpSpPr>
        <a:xfrm>
          <a:off x="0" y="0"/>
          <a:ext cx="0" cy="0"/>
          <a:chOff x="0" y="0"/>
          <a:chExt cx="0" cy="0"/>
        </a:xfrm>
      </p:grpSpPr>
      <p:sp>
        <p:nvSpPr>
          <p:cNvPr id="117" name="Shape 117"/>
          <p:cNvSpPr txBox="1">
            <a:spLocks noGrp="1"/>
          </p:cNvSpPr>
          <p:nvPr>
            <p:ph type="sldNum" idx="4294967295"/>
          </p:nvPr>
        </p:nvSpPr>
        <p:spPr>
          <a:xfrm>
            <a:off x="8553450" y="5021494"/>
            <a:ext cx="533399" cy="126900"/>
          </a:xfrm>
          <a:prstGeom prst="rect">
            <a:avLst/>
          </a:prstGeom>
          <a:noFill/>
          <a:ln>
            <a:noFill/>
          </a:ln>
        </p:spPr>
        <p:txBody>
          <a:bodyPr lIns="0" tIns="0" rIns="0" bIns="0" anchor="t" anchorCtr="0">
            <a:noAutofit/>
          </a:bodyPr>
          <a:lstStyle/>
          <a:p>
            <a:pPr lvl="0" rtl="0">
              <a:spcBef>
                <a:spcPts val="0"/>
              </a:spcBef>
              <a:buClr>
                <a:srgbClr val="000000"/>
              </a:buClr>
              <a:buSzPct val="25000"/>
              <a:buFont typeface="Arial"/>
              <a:buNone/>
            </a:pPr>
            <a:fld id="{00000000-1234-1234-1234-123412341234}" type="slidenum">
              <a:rPr lang="en"/>
              <a:t>3</a:t>
            </a:fld>
            <a:endParaRPr lang="en"/>
          </a:p>
        </p:txBody>
      </p:sp>
      <p:pic>
        <p:nvPicPr>
          <p:cNvPr id="119" name="Shape 119"/>
          <p:cNvPicPr preferRelativeResize="0"/>
          <p:nvPr/>
        </p:nvPicPr>
        <p:blipFill rotWithShape="1">
          <a:blip r:embed="rId3">
            <a:alphaModFix/>
          </a:blip>
          <a:srcRect/>
          <a:stretch/>
        </p:blipFill>
        <p:spPr>
          <a:xfrm>
            <a:off x="1343462" y="1606814"/>
            <a:ext cx="6101399" cy="3092399"/>
          </a:xfrm>
          <a:prstGeom prst="rect">
            <a:avLst/>
          </a:prstGeom>
          <a:noFill/>
          <a:ln>
            <a:noFill/>
          </a:ln>
        </p:spPr>
      </p:pic>
      <p:sp>
        <p:nvSpPr>
          <p:cNvPr id="5" name="Shape 127"/>
          <p:cNvSpPr/>
          <p:nvPr/>
        </p:nvSpPr>
        <p:spPr>
          <a:xfrm>
            <a:off x="788591" y="235802"/>
            <a:ext cx="7200985" cy="129146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400" b="0" i="0" u="none" strike="noStrike" cap="none" dirty="0" smtClean="0">
                <a:solidFill>
                  <a:srgbClr val="F5F5F5"/>
                </a:solidFill>
                <a:latin typeface="Arial"/>
                <a:ea typeface="Arial"/>
                <a:cs typeface="Arial"/>
                <a:sym typeface="Arial"/>
              </a:rPr>
              <a:t>“</a:t>
            </a:r>
            <a:r>
              <a:rPr lang="en-US" sz="2400" b="0" i="0" u="none" strike="noStrike" cap="none" dirty="0" smtClean="0">
                <a:solidFill>
                  <a:srgbClr val="29756E"/>
                </a:solidFill>
                <a:latin typeface="Arial"/>
                <a:ea typeface="Arial"/>
                <a:cs typeface="Arial"/>
                <a:sym typeface="Arial"/>
              </a:rPr>
              <a:t> </a:t>
            </a:r>
            <a:r>
              <a:rPr lang="en-US" sz="2400" b="0" i="0" u="none" strike="noStrike" cap="none" dirty="0" smtClean="0">
                <a:solidFill>
                  <a:srgbClr val="F5F5F5"/>
                </a:solidFill>
                <a:latin typeface="Arial"/>
                <a:ea typeface="Arial"/>
                <a:cs typeface="Arial"/>
                <a:sym typeface="Arial"/>
              </a:rPr>
              <a:t>BOSH is an open-source tool chain for release engineering, deployment and lifecycle management of large-scale distributed services</a:t>
            </a:r>
            <a:r>
              <a:rPr lang="en-US" sz="2400" b="0" i="0" u="none" strike="noStrike" cap="none" dirty="0" smtClean="0">
                <a:solidFill>
                  <a:srgbClr val="29756E"/>
                </a:solidFill>
                <a:latin typeface="Arial"/>
                <a:ea typeface="Arial"/>
                <a:cs typeface="Arial"/>
                <a:sym typeface="Arial"/>
              </a:rPr>
              <a:t> </a:t>
            </a:r>
            <a:r>
              <a:rPr lang="en-US" sz="2400" b="0" i="0" u="none" strike="noStrike" cap="none" dirty="0" smtClean="0">
                <a:solidFill>
                  <a:srgbClr val="F5F5F5"/>
                </a:solidFill>
                <a:latin typeface="Arial"/>
                <a:ea typeface="Arial"/>
                <a:cs typeface="Arial"/>
                <a:sym typeface="Arial"/>
              </a:rPr>
              <a:t>”</a:t>
            </a:r>
            <a:endParaRPr lang="en" sz="2400" b="0" i="0" u="none" strike="noStrike" cap="none"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2795099377"/>
      </p:ext>
    </p:extLst>
  </p:cSld>
  <p:clrMapOvr>
    <a:masterClrMapping/>
  </p:clrMapOvr>
  <p:transition xmlns:p14="http://schemas.microsoft.com/office/powerpoint/2010/mai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29756E"/>
                </a:solidFill>
                <a:latin typeface="Arial"/>
                <a:ea typeface="Helvetica Neue"/>
                <a:cs typeface="Arial"/>
                <a:sym typeface="Helvetica Neue"/>
              </a:rPr>
              <a:t>4 Layers of built-in High Availability</a:t>
            </a:r>
            <a:endParaRPr lang="en-US" dirty="0">
              <a:solidFill>
                <a:srgbClr val="138A7E"/>
              </a:solidFill>
              <a:latin typeface="Arial"/>
              <a:cs typeface="Arial"/>
            </a:endParaRPr>
          </a:p>
        </p:txBody>
      </p:sp>
      <p:sp>
        <p:nvSpPr>
          <p:cNvPr id="4" name="Shape 598"/>
          <p:cNvSpPr/>
          <p:nvPr/>
        </p:nvSpPr>
        <p:spPr>
          <a:xfrm>
            <a:off x="-98201" y="898093"/>
            <a:ext cx="9152246" cy="3744134"/>
          </a:xfrm>
          <a:prstGeom prst="roundRect">
            <a:avLst>
              <a:gd name="adj" fmla="val 3558"/>
            </a:avLst>
          </a:prstGeom>
          <a:gradFill>
            <a:gsLst>
              <a:gs pos="28000">
                <a:srgbClr val="DDDDDD">
                  <a:alpha val="0"/>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5" name="Shape 599"/>
          <p:cNvPicPr preferRelativeResize="0"/>
          <p:nvPr/>
        </p:nvPicPr>
        <p:blipFill rotWithShape="1">
          <a:blip r:embed="rId2">
            <a:alphaModFix/>
          </a:blip>
          <a:srcRect/>
          <a:stretch/>
        </p:blipFill>
        <p:spPr>
          <a:xfrm>
            <a:off x="4388146" y="1259428"/>
            <a:ext cx="4665899" cy="3382799"/>
          </a:xfrm>
          <a:prstGeom prst="rect">
            <a:avLst/>
          </a:prstGeom>
          <a:noFill/>
          <a:ln>
            <a:noFill/>
          </a:ln>
        </p:spPr>
      </p:pic>
      <p:sp>
        <p:nvSpPr>
          <p:cNvPr id="6" name="Shape 600"/>
          <p:cNvSpPr/>
          <p:nvPr/>
        </p:nvSpPr>
        <p:spPr>
          <a:xfrm>
            <a:off x="366424" y="1227108"/>
            <a:ext cx="3492599" cy="2540699"/>
          </a:xfrm>
          <a:prstGeom prst="rect">
            <a:avLst/>
          </a:prstGeom>
          <a:noFill/>
          <a:ln>
            <a:noFill/>
          </a:ln>
        </p:spPr>
        <p:txBody>
          <a:bodyPr lIns="0" tIns="0" rIns="0" bIns="0" anchor="t" anchorCtr="0">
            <a:noAutofit/>
          </a:bodyPr>
          <a:lstStyle/>
          <a:p>
            <a:pPr marL="0" marR="0" lvl="0" indent="0" algn="l" rtl="0">
              <a:lnSpc>
                <a:spcPct val="200000"/>
              </a:lnSpc>
              <a:spcBef>
                <a:spcPts val="0"/>
              </a:spcBef>
              <a:buSzPct val="25000"/>
              <a:buNone/>
            </a:pPr>
            <a:r>
              <a:rPr lang="en" sz="2400" i="0" u="none" strike="noStrike" cap="none" dirty="0">
                <a:solidFill>
                  <a:schemeClr val="bg2">
                    <a:alpha val="50000"/>
                  </a:schemeClr>
                </a:solidFill>
                <a:latin typeface="Arial"/>
                <a:ea typeface="Arial"/>
                <a:cs typeface="Arial"/>
                <a:sym typeface="Arial"/>
              </a:rPr>
              <a:t> Application Instance</a:t>
            </a:r>
          </a:p>
          <a:p>
            <a:pPr marL="0" marR="0" lvl="0" indent="0" algn="l" rtl="0">
              <a:lnSpc>
                <a:spcPct val="200000"/>
              </a:lnSpc>
              <a:spcBef>
                <a:spcPts val="0"/>
              </a:spcBef>
              <a:buSzPct val="25000"/>
              <a:buNone/>
            </a:pPr>
            <a:r>
              <a:rPr lang="en" sz="2400" b="0" i="0" u="none" strike="noStrike" cap="none" dirty="0">
                <a:solidFill>
                  <a:schemeClr val="bg2"/>
                </a:solidFill>
                <a:latin typeface="Arial"/>
                <a:ea typeface="Arial"/>
                <a:cs typeface="Arial"/>
                <a:sym typeface="Arial"/>
              </a:rPr>
              <a:t> </a:t>
            </a:r>
            <a:r>
              <a:rPr lang="en" sz="2400" b="0" i="0" u="none" strike="noStrike" cap="none" dirty="0">
                <a:solidFill>
                  <a:schemeClr val="bg2">
                    <a:alpha val="50000"/>
                  </a:schemeClr>
                </a:solidFill>
                <a:latin typeface="Arial"/>
                <a:ea typeface="Arial"/>
                <a:cs typeface="Arial"/>
                <a:sym typeface="Arial"/>
              </a:rPr>
              <a:t>Platform Processes</a:t>
            </a:r>
          </a:p>
          <a:p>
            <a:pPr marL="0" marR="0" lvl="0" indent="0" algn="l" rtl="0">
              <a:lnSpc>
                <a:spcPct val="200000"/>
              </a:lnSpc>
              <a:spcBef>
                <a:spcPts val="0"/>
              </a:spcBef>
              <a:buSzPct val="25000"/>
              <a:buNone/>
            </a:pPr>
            <a:r>
              <a:rPr lang="en" sz="2400" b="0" i="0" u="none" strike="noStrike" cap="none" dirty="0">
                <a:solidFill>
                  <a:schemeClr val="bg2">
                    <a:alpha val="50000"/>
                  </a:schemeClr>
                </a:solidFill>
                <a:latin typeface="Arial"/>
                <a:ea typeface="Arial"/>
                <a:cs typeface="Arial"/>
                <a:sym typeface="Arial"/>
              </a:rPr>
              <a:t> Platform VMs</a:t>
            </a:r>
          </a:p>
          <a:p>
            <a:pPr marL="0" marR="0" lvl="0" indent="0" algn="l" rtl="0">
              <a:lnSpc>
                <a:spcPct val="200000"/>
              </a:lnSpc>
              <a:spcBef>
                <a:spcPts val="0"/>
              </a:spcBef>
              <a:buSzPct val="25000"/>
              <a:buNone/>
            </a:pPr>
            <a:r>
              <a:rPr lang="en" sz="2400" b="1" i="0" u="none" strike="noStrike" cap="none" dirty="0">
                <a:solidFill>
                  <a:schemeClr val="accent1"/>
                </a:solidFill>
                <a:latin typeface="Arial"/>
                <a:ea typeface="Arial"/>
                <a:cs typeface="Arial"/>
                <a:sym typeface="Arial"/>
              </a:rPr>
              <a:t> Availability Zones</a:t>
            </a:r>
          </a:p>
        </p:txBody>
      </p:sp>
    </p:spTree>
    <p:extLst>
      <p:ext uri="{BB962C8B-B14F-4D97-AF65-F5344CB8AC3E}">
        <p14:creationId xmlns:p14="http://schemas.microsoft.com/office/powerpoint/2010/main" val="1322141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98256" y="1043890"/>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525399" y="2571377"/>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6" name="Group 5"/>
          <p:cNvGrpSpPr/>
          <p:nvPr/>
        </p:nvGrpSpPr>
        <p:grpSpPr>
          <a:xfrm>
            <a:off x="2308504" y="1653492"/>
            <a:ext cx="1099435" cy="781049"/>
            <a:chOff x="5412945" y="3105151"/>
            <a:chExt cx="1099435" cy="781049"/>
          </a:xfrm>
        </p:grpSpPr>
        <p:sp>
          <p:nvSpPr>
            <p:cNvPr id="7" name="Rounded Rectangle 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308504" y="2567892"/>
            <a:ext cx="1099435" cy="781049"/>
            <a:chOff x="5412945" y="3105151"/>
            <a:chExt cx="1099435" cy="781049"/>
          </a:xfrm>
        </p:grpSpPr>
        <p:sp>
          <p:nvSpPr>
            <p:cNvPr id="10" name="Rounded Rectangle 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308504" y="3482292"/>
            <a:ext cx="1099435" cy="781049"/>
            <a:chOff x="5412945" y="3105151"/>
            <a:chExt cx="1099435" cy="781049"/>
          </a:xfrm>
        </p:grpSpPr>
        <p:sp>
          <p:nvSpPr>
            <p:cNvPr id="13" name="Rounded Rectangle 1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2380349" y="2021194"/>
            <a:ext cx="1000038" cy="382603"/>
            <a:chOff x="3119845" y="1948852"/>
            <a:chExt cx="1000038" cy="382603"/>
          </a:xfrm>
        </p:grpSpPr>
        <p:sp>
          <p:nvSpPr>
            <p:cNvPr id="16" name="Teardrop 15"/>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2382435" y="3861689"/>
            <a:ext cx="1000038" cy="382603"/>
            <a:chOff x="3551645" y="4735637"/>
            <a:chExt cx="1000038" cy="382603"/>
          </a:xfrm>
        </p:grpSpPr>
        <p:sp>
          <p:nvSpPr>
            <p:cNvPr id="20" name="Teardrop 19"/>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42"/>
          <p:cNvSpPr/>
          <p:nvPr/>
        </p:nvSpPr>
        <p:spPr>
          <a:xfrm>
            <a:off x="1150009" y="348229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4442104" y="1653492"/>
            <a:ext cx="1099435" cy="781049"/>
            <a:chOff x="5412945" y="3105151"/>
            <a:chExt cx="1099435" cy="781049"/>
          </a:xfrm>
        </p:grpSpPr>
        <p:sp>
          <p:nvSpPr>
            <p:cNvPr id="25" name="Rounded Rectangle 2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4442104" y="2567892"/>
            <a:ext cx="1099435" cy="781049"/>
            <a:chOff x="5412945" y="3105151"/>
            <a:chExt cx="1099435" cy="781049"/>
          </a:xfrm>
        </p:grpSpPr>
        <p:sp>
          <p:nvSpPr>
            <p:cNvPr id="28" name="Rounded Rectangle 2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4442104" y="3482292"/>
            <a:ext cx="1099435" cy="781049"/>
            <a:chOff x="5412945" y="3105151"/>
            <a:chExt cx="1099435" cy="781049"/>
          </a:xfrm>
        </p:grpSpPr>
        <p:sp>
          <p:nvSpPr>
            <p:cNvPr id="31" name="Rounded Rectangle 3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p>
          </p:txBody>
        </p:sp>
        <p:sp>
          <p:nvSpPr>
            <p:cNvPr id="3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513949" y="2021194"/>
            <a:ext cx="1000038" cy="382603"/>
            <a:chOff x="5253445" y="1948852"/>
            <a:chExt cx="1000038" cy="382603"/>
          </a:xfrm>
        </p:grpSpPr>
        <p:sp>
          <p:nvSpPr>
            <p:cNvPr id="34" name="Teardrop 3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4516035" y="2935593"/>
            <a:ext cx="1000038" cy="382603"/>
            <a:chOff x="3551645" y="3809541"/>
            <a:chExt cx="1000038" cy="382603"/>
          </a:xfrm>
        </p:grpSpPr>
        <p:sp>
          <p:nvSpPr>
            <p:cNvPr id="38" name="Teardrop 3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p:cNvSpPr/>
          <p:nvPr/>
        </p:nvSpPr>
        <p:spPr>
          <a:xfrm>
            <a:off x="2156104" y="1196292"/>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41" name="Rectangle 40"/>
          <p:cNvSpPr/>
          <p:nvPr/>
        </p:nvSpPr>
        <p:spPr>
          <a:xfrm>
            <a:off x="2156104" y="1196292"/>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1B2831"/>
                </a:solidFill>
              </a:rPr>
              <a:t>Zone 1</a:t>
            </a:r>
            <a:endParaRPr lang="en-US" dirty="0">
              <a:solidFill>
                <a:srgbClr val="1B2831"/>
              </a:solidFill>
            </a:endParaRPr>
          </a:p>
        </p:txBody>
      </p:sp>
      <p:sp>
        <p:nvSpPr>
          <p:cNvPr id="44" name="TextBox 43"/>
          <p:cNvSpPr txBox="1"/>
          <p:nvPr/>
        </p:nvSpPr>
        <p:spPr>
          <a:xfrm>
            <a:off x="5966104" y="1156079"/>
            <a:ext cx="1981200" cy="1169551"/>
          </a:xfrm>
          <a:prstGeom prst="rect">
            <a:avLst/>
          </a:prstGeom>
          <a:noFill/>
        </p:spPr>
        <p:txBody>
          <a:bodyPr wrap="square" rtlCol="0">
            <a:spAutoFit/>
          </a:bodyPr>
          <a:lstStyle/>
          <a:p>
            <a:r>
              <a:rPr lang="en-US" sz="1400" dirty="0" smtClean="0">
                <a:solidFill>
                  <a:schemeClr val="accent2"/>
                </a:solidFill>
                <a:latin typeface="Arial"/>
                <a:cs typeface="Arial"/>
              </a:rPr>
              <a:t>System components and Application instances are evenly distributed over two availability zones.</a:t>
            </a:r>
          </a:p>
        </p:txBody>
      </p:sp>
      <p:sp>
        <p:nvSpPr>
          <p:cNvPr id="42" name="Rectangle 41"/>
          <p:cNvSpPr/>
          <p:nvPr/>
        </p:nvSpPr>
        <p:spPr>
          <a:xfrm>
            <a:off x="4289704" y="1196292"/>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tx2"/>
                </a:solidFill>
              </a:rPr>
              <a:t>Zone 2</a:t>
            </a:r>
            <a:endParaRPr lang="en-US" dirty="0">
              <a:solidFill>
                <a:schemeClr val="tx2"/>
              </a:solidFill>
            </a:endParaRPr>
          </a:p>
        </p:txBody>
      </p:sp>
      <p:sp>
        <p:nvSpPr>
          <p:cNvPr id="45" name="TextBox 44"/>
          <p:cNvSpPr txBox="1"/>
          <p:nvPr/>
        </p:nvSpPr>
        <p:spPr>
          <a:xfrm>
            <a:off x="5966104" y="2502781"/>
            <a:ext cx="1981200" cy="738664"/>
          </a:xfrm>
          <a:prstGeom prst="rect">
            <a:avLst/>
          </a:prstGeom>
          <a:noFill/>
        </p:spPr>
        <p:txBody>
          <a:bodyPr wrap="square" rtlCol="0">
            <a:spAutoFit/>
          </a:bodyPr>
          <a:lstStyle/>
          <a:p>
            <a:r>
              <a:rPr lang="en-US" sz="1400" dirty="0" smtClean="0">
                <a:solidFill>
                  <a:srgbClr val="0C5B50"/>
                </a:solidFill>
                <a:latin typeface="Arial"/>
                <a:cs typeface="Arial"/>
              </a:rPr>
              <a:t>Loosing an AZ keeps instances running and available.</a:t>
            </a:r>
          </a:p>
        </p:txBody>
      </p:sp>
      <p:pic>
        <p:nvPicPr>
          <p:cNvPr id="46" name="droppedImage.png"/>
          <p:cNvPicPr/>
          <p:nvPr/>
        </p:nvPicPr>
        <p:blipFill>
          <a:blip r:embed="rId2">
            <a:extLst/>
          </a:blip>
          <a:srcRect l="3267" t="13725" r="13071" b="40958"/>
          <a:stretch>
            <a:fillRect/>
          </a:stretch>
        </p:blipFill>
        <p:spPr>
          <a:xfrm>
            <a:off x="6518713" y="3447124"/>
            <a:ext cx="1094173" cy="592677"/>
          </a:xfrm>
          <a:prstGeom prst="rect">
            <a:avLst/>
          </a:prstGeom>
          <a:ln w="3175">
            <a:miter lim="400000"/>
          </a:ln>
          <a:effectLst>
            <a:outerShdw blurRad="127000" dist="76200" dir="2700000" rotWithShape="0">
              <a:srgbClr val="000000">
                <a:alpha val="75000"/>
              </a:srgbClr>
            </a:outerShdw>
          </a:effectLst>
        </p:spPr>
      </p:pic>
      <p:sp>
        <p:nvSpPr>
          <p:cNvPr id="47" name="Shape 356"/>
          <p:cNvSpPr/>
          <p:nvPr/>
        </p:nvSpPr>
        <p:spPr>
          <a:xfrm>
            <a:off x="6722489" y="3976303"/>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2" name="Title 1"/>
          <p:cNvSpPr>
            <a:spLocks noGrp="1"/>
          </p:cNvSpPr>
          <p:nvPr>
            <p:ph type="title"/>
          </p:nvPr>
        </p:nvSpPr>
        <p:spPr/>
        <p:txBody>
          <a:bodyPr/>
          <a:lstStyle/>
          <a:p>
            <a:r>
              <a:rPr lang="en-US" dirty="0" smtClean="0">
                <a:solidFill>
                  <a:schemeClr val="accent1"/>
                </a:solidFill>
              </a:rPr>
              <a:t>Availability Zones</a:t>
            </a:r>
            <a:endParaRPr lang="en-US" dirty="0">
              <a:solidFill>
                <a:schemeClr val="accent1"/>
              </a:solidFill>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0-#ppt_w/2"/>
                                          </p:val>
                                        </p:tav>
                                        <p:tav tm="100000">
                                          <p:val>
                                            <p:strVal val="#ppt_x"/>
                                          </p:val>
                                        </p:tav>
                                      </p:tavLst>
                                    </p:anim>
                                    <p:anim calcmode="lin" valueType="num">
                                      <p:cBhvr additive="base">
                                        <p:cTn id="28"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8881"/>
                </a:solidFill>
              </a:rPr>
              <a:t>How Pivotal CF enables four layers of </a:t>
            </a:r>
            <a:r>
              <a:rPr lang="en-US" dirty="0" smtClean="0">
                <a:solidFill>
                  <a:srgbClr val="008881"/>
                </a:solidFill>
              </a:rPr>
              <a:t>HA</a:t>
            </a:r>
            <a:endParaRPr lang="en-US" dirty="0">
              <a:solidFill>
                <a:srgbClr val="138A7E"/>
              </a:solidFill>
            </a:endParaRPr>
          </a:p>
        </p:txBody>
      </p:sp>
      <p:sp>
        <p:nvSpPr>
          <p:cNvPr id="4" name="Shape 482"/>
          <p:cNvSpPr txBox="1"/>
          <p:nvPr/>
        </p:nvSpPr>
        <p:spPr>
          <a:xfrm>
            <a:off x="175529" y="3119816"/>
            <a:ext cx="1344612" cy="709612"/>
          </a:xfrm>
          <a:prstGeom prst="rect">
            <a:avLst/>
          </a:prstGeom>
          <a:noFill/>
          <a:ln>
            <a:solidFill>
              <a:schemeClr val="tx1">
                <a:lumMod val="60000"/>
                <a:lumOff val="40000"/>
              </a:schemeClr>
            </a:solidFill>
          </a:ln>
        </p:spPr>
        <p:txBody>
          <a:bodyPr lIns="91425" tIns="91425" rIns="91425" bIns="91425" anchor="t" anchorCtr="0">
            <a:norm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an </a:t>
            </a:r>
            <a:r>
              <a:rPr lang="en-US" sz="900" b="1" dirty="0" smtClean="0">
                <a:solidFill>
                  <a:srgbClr val="FFFFFF"/>
                </a:solidFill>
                <a:latin typeface="Source Sans Pro"/>
                <a:ea typeface="Source Sans Pro"/>
                <a:cs typeface="Source Sans Pro"/>
                <a:sym typeface="Source Sans Pro"/>
              </a:rPr>
              <a:t>app fails,</a:t>
            </a:r>
            <a:r>
              <a:rPr lang="en-US" sz="900" dirty="0" smtClean="0">
                <a:solidFill>
                  <a:srgbClr val="FFFFFF"/>
                </a:solidFill>
                <a:latin typeface="Source Sans Pro"/>
                <a:ea typeface="Source Sans Pro"/>
                <a:cs typeface="Source Sans Pro"/>
                <a:sym typeface="Source Sans Pro"/>
              </a:rPr>
              <a:t>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reboots app in a new container.</a:t>
            </a:r>
            <a:endParaRPr lang="en-US" sz="900" b="0" i="0" u="none" strike="noStrike" cap="none" baseline="0" dirty="0">
              <a:solidFill>
                <a:srgbClr val="FFFFFF"/>
              </a:solidFill>
              <a:latin typeface="Source Sans Pro"/>
              <a:ea typeface="Source Sans Pro"/>
              <a:cs typeface="Source Sans Pro"/>
              <a:sym typeface="Source Sans Pro"/>
            </a:endParaRPr>
          </a:p>
        </p:txBody>
      </p:sp>
      <p:sp>
        <p:nvSpPr>
          <p:cNvPr id="5" name="Pentagon 4"/>
          <p:cNvSpPr/>
          <p:nvPr/>
        </p:nvSpPr>
        <p:spPr>
          <a:xfrm>
            <a:off x="214482" y="3925407"/>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tx2"/>
                </a:solidFill>
              </a:rPr>
              <a:t>App Fail</a:t>
            </a:r>
            <a:endParaRPr lang="en-US" dirty="0">
              <a:solidFill>
                <a:schemeClr val="tx2"/>
              </a:solidFill>
            </a:endParaRPr>
          </a:p>
        </p:txBody>
      </p:sp>
      <p:sp>
        <p:nvSpPr>
          <p:cNvPr id="6" name="Pentagon 5"/>
          <p:cNvSpPr/>
          <p:nvPr/>
        </p:nvSpPr>
        <p:spPr>
          <a:xfrm>
            <a:off x="2101952" y="3925407"/>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7" name="Group 6"/>
          <p:cNvGrpSpPr/>
          <p:nvPr/>
        </p:nvGrpSpPr>
        <p:grpSpPr>
          <a:xfrm>
            <a:off x="247617" y="1138593"/>
            <a:ext cx="1204912" cy="1656156"/>
            <a:chOff x="240620" y="1409700"/>
            <a:chExt cx="1204912" cy="1656156"/>
          </a:xfrm>
          <a:solidFill>
            <a:schemeClr val="accent2"/>
          </a:solidFill>
        </p:grpSpPr>
        <p:sp>
          <p:nvSpPr>
            <p:cNvPr id="8" name="Shape 484"/>
            <p:cNvSpPr txBox="1"/>
            <p:nvPr/>
          </p:nvSpPr>
          <p:spPr>
            <a:xfrm>
              <a:off x="240620" y="1409700"/>
              <a:ext cx="1204912" cy="1656156"/>
            </a:xfrm>
            <a:prstGeom prst="rect">
              <a:avLst/>
            </a:prstGeom>
            <a:grp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9" name="Rectangle 8"/>
            <p:cNvSpPr/>
            <p:nvPr/>
          </p:nvSpPr>
          <p:spPr>
            <a:xfrm>
              <a:off x="408214" y="1830078"/>
              <a:ext cx="263071" cy="398571"/>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0" name="Rectangle 9"/>
            <p:cNvSpPr/>
            <p:nvPr/>
          </p:nvSpPr>
          <p:spPr>
            <a:xfrm>
              <a:off x="752583" y="1817579"/>
              <a:ext cx="263071" cy="41526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1" name="Rectangle 10"/>
            <p:cNvSpPr/>
            <p:nvPr/>
          </p:nvSpPr>
          <p:spPr>
            <a:xfrm>
              <a:off x="1096395" y="1814678"/>
              <a:ext cx="263071" cy="42491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2" name="Rectangle 11"/>
            <p:cNvSpPr/>
            <p:nvPr/>
          </p:nvSpPr>
          <p:spPr>
            <a:xfrm>
              <a:off x="743164" y="2566664"/>
              <a:ext cx="263071" cy="41526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13" name="Straight Connector 12"/>
            <p:cNvCxnSpPr>
              <a:stCxn id="10" idx="2"/>
              <a:endCxn id="12" idx="0"/>
            </p:cNvCxnSpPr>
            <p:nvPr/>
          </p:nvCxnSpPr>
          <p:spPr>
            <a:xfrm flipH="1">
              <a:off x="874700" y="2232844"/>
              <a:ext cx="9419" cy="333820"/>
            </a:xfrm>
            <a:prstGeom prst="line">
              <a:avLst/>
            </a:prstGeom>
            <a:grpFill/>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6" name="Shape 482"/>
          <p:cNvSpPr txBox="1"/>
          <p:nvPr/>
        </p:nvSpPr>
        <p:spPr>
          <a:xfrm>
            <a:off x="2113771" y="3124780"/>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7" name="Group 16"/>
          <p:cNvGrpSpPr/>
          <p:nvPr/>
        </p:nvGrpSpPr>
        <p:grpSpPr>
          <a:xfrm>
            <a:off x="2140360" y="1118335"/>
            <a:ext cx="1204912" cy="1656156"/>
            <a:chOff x="258762" y="1409700"/>
            <a:chExt cx="1204912" cy="1656156"/>
          </a:xfrm>
          <a:solidFill>
            <a:schemeClr val="accent2"/>
          </a:solidFill>
        </p:grpSpPr>
        <p:sp>
          <p:nvSpPr>
            <p:cNvPr id="18" name="Shape 484"/>
            <p:cNvSpPr txBox="1"/>
            <p:nvPr/>
          </p:nvSpPr>
          <p:spPr>
            <a:xfrm>
              <a:off x="258762" y="1409700"/>
              <a:ext cx="1204912" cy="1656156"/>
            </a:xfrm>
            <a:prstGeom prst="rect">
              <a:avLst/>
            </a:prstGeom>
            <a:grp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 name="Rectangle 18"/>
            <p:cNvSpPr/>
            <p:nvPr/>
          </p:nvSpPr>
          <p:spPr>
            <a:xfrm>
              <a:off x="315414" y="1849913"/>
              <a:ext cx="343812" cy="296449"/>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20" name="Rectangle 19"/>
            <p:cNvSpPr/>
            <p:nvPr/>
          </p:nvSpPr>
          <p:spPr>
            <a:xfrm>
              <a:off x="677925" y="1841692"/>
              <a:ext cx="343812" cy="308865"/>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 name="Rectangle 20"/>
            <p:cNvSpPr/>
            <p:nvPr/>
          </p:nvSpPr>
          <p:spPr>
            <a:xfrm>
              <a:off x="1048950" y="1841265"/>
              <a:ext cx="343812" cy="31604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22" name="Shape 499"/>
          <p:cNvSpPr/>
          <p:nvPr/>
        </p:nvSpPr>
        <p:spPr>
          <a:xfrm>
            <a:off x="785235" y="1809417"/>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23" name="Rectangle 22"/>
          <p:cNvSpPr/>
          <p:nvPr/>
        </p:nvSpPr>
        <p:spPr>
          <a:xfrm>
            <a:off x="2244567" y="1956492"/>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24" name="Shape 499"/>
          <p:cNvSpPr/>
          <p:nvPr/>
        </p:nvSpPr>
        <p:spPr>
          <a:xfrm>
            <a:off x="2916731" y="1894692"/>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25" name="Group 24"/>
          <p:cNvGrpSpPr/>
          <p:nvPr/>
        </p:nvGrpSpPr>
        <p:grpSpPr>
          <a:xfrm>
            <a:off x="6517789" y="1131973"/>
            <a:ext cx="2349134" cy="3276147"/>
            <a:chOff x="6517789" y="1284695"/>
            <a:chExt cx="2349134" cy="3276147"/>
          </a:xfrm>
        </p:grpSpPr>
        <p:sp>
          <p:nvSpPr>
            <p:cNvPr id="26" name="Pentagon 25"/>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27"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grpSp>
          <p:nvGrpSpPr>
            <p:cNvPr id="29" name="Group 28"/>
            <p:cNvGrpSpPr/>
            <p:nvPr/>
          </p:nvGrpSpPr>
          <p:grpSpPr>
            <a:xfrm>
              <a:off x="7867371" y="1284695"/>
              <a:ext cx="999552" cy="1732215"/>
              <a:chOff x="7633410" y="1284695"/>
              <a:chExt cx="999552" cy="1732215"/>
            </a:xfrm>
          </p:grpSpPr>
          <p:sp>
            <p:nvSpPr>
              <p:cNvPr id="61" name="Shape 561"/>
              <p:cNvSpPr txBox="1"/>
              <p:nvPr/>
            </p:nvSpPr>
            <p:spPr>
              <a:xfrm>
                <a:off x="7633410" y="1284695"/>
                <a:ext cx="999552" cy="1732215"/>
              </a:xfrm>
              <a:prstGeom prst="rect">
                <a:avLst/>
              </a:prstGeom>
              <a:solidFill>
                <a:srgbClr val="0C5B50"/>
              </a:solid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62" name="Group 61"/>
              <p:cNvGrpSpPr/>
              <p:nvPr/>
            </p:nvGrpSpPr>
            <p:grpSpPr>
              <a:xfrm>
                <a:off x="7710110" y="1850467"/>
                <a:ext cx="388355" cy="424199"/>
                <a:chOff x="240620" y="1409700"/>
                <a:chExt cx="1204912" cy="1656156"/>
              </a:xfrm>
            </p:grpSpPr>
            <p:sp>
              <p:nvSpPr>
                <p:cNvPr id="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85" name="Rectangle 8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86" name="Rectangle 8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87" name="Rectangle 8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88" name="Rectangle 8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89" name="Straight Connector 88"/>
                <p:cNvCxnSpPr>
                  <a:stCxn id="86" idx="2"/>
                  <a:endCxn id="8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63" name="Group 62"/>
              <p:cNvGrpSpPr/>
              <p:nvPr/>
            </p:nvGrpSpPr>
            <p:grpSpPr>
              <a:xfrm>
                <a:off x="8193782" y="1850467"/>
                <a:ext cx="388355" cy="424199"/>
                <a:chOff x="240620" y="1409700"/>
                <a:chExt cx="1204912" cy="1656156"/>
              </a:xfrm>
            </p:grpSpPr>
            <p:sp>
              <p:nvSpPr>
                <p:cNvPr id="7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79" name="Rectangle 7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80" name="Rectangle 7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81" name="Rectangle 8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82" name="Rectangle 8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83" name="Straight Connector 82"/>
                <p:cNvCxnSpPr>
                  <a:stCxn id="80" idx="2"/>
                  <a:endCxn id="8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64" name="Group 63"/>
              <p:cNvGrpSpPr/>
              <p:nvPr/>
            </p:nvGrpSpPr>
            <p:grpSpPr>
              <a:xfrm>
                <a:off x="8192153" y="2417604"/>
                <a:ext cx="388355" cy="424199"/>
                <a:chOff x="240620" y="1409700"/>
                <a:chExt cx="1204912" cy="1656156"/>
              </a:xfrm>
            </p:grpSpPr>
            <p:sp>
              <p:nvSpPr>
                <p:cNvPr id="72"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73" name="Rectangle 72"/>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74" name="Rectangle 73"/>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75" name="Rectangle 7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76" name="Rectangle 7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77" name="Straight Connector 76"/>
                <p:cNvCxnSpPr>
                  <a:stCxn id="74" idx="2"/>
                  <a:endCxn id="7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7717356" y="2418344"/>
                <a:ext cx="388355" cy="424199"/>
                <a:chOff x="240620" y="1409700"/>
                <a:chExt cx="1204912" cy="1656156"/>
              </a:xfrm>
            </p:grpSpPr>
            <p:sp>
              <p:nvSpPr>
                <p:cNvPr id="66"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67" name="Rectangle 66"/>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68" name="Rectangle 67"/>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69" name="Rectangle 68"/>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70" name="Rectangle 69"/>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71" name="Straight Connector 70"/>
                <p:cNvCxnSpPr>
                  <a:stCxn id="68" idx="2"/>
                  <a:endCxn id="70"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30" name="Group 29"/>
            <p:cNvGrpSpPr/>
            <p:nvPr/>
          </p:nvGrpSpPr>
          <p:grpSpPr>
            <a:xfrm>
              <a:off x="6517789" y="1284695"/>
              <a:ext cx="999552" cy="1732215"/>
              <a:chOff x="7633410" y="1284695"/>
              <a:chExt cx="999552" cy="1732215"/>
            </a:xfrm>
          </p:grpSpPr>
          <p:sp>
            <p:nvSpPr>
              <p:cNvPr id="32" name="Shape 561"/>
              <p:cNvSpPr txBox="1"/>
              <p:nvPr/>
            </p:nvSpPr>
            <p:spPr>
              <a:xfrm>
                <a:off x="7633410" y="1284695"/>
                <a:ext cx="999552" cy="1732215"/>
              </a:xfrm>
              <a:prstGeom prst="rect">
                <a:avLst/>
              </a:prstGeom>
              <a:solidFill>
                <a:srgbClr val="0C5B50"/>
              </a:solid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33" name="Group 32"/>
              <p:cNvGrpSpPr/>
              <p:nvPr/>
            </p:nvGrpSpPr>
            <p:grpSpPr>
              <a:xfrm>
                <a:off x="7710110" y="1850467"/>
                <a:ext cx="388355" cy="424199"/>
                <a:chOff x="240620" y="1409700"/>
                <a:chExt cx="1204912" cy="1656156"/>
              </a:xfrm>
            </p:grpSpPr>
            <p:sp>
              <p:nvSpPr>
                <p:cNvPr id="55"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6" name="Rectangle 55"/>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57" name="Rectangle 56"/>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58" name="Rectangle 57"/>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59" name="Rectangle 58"/>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60" name="Straight Connector 59"/>
                <p:cNvCxnSpPr>
                  <a:stCxn id="57" idx="2"/>
                  <a:endCxn id="59"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8193782" y="1850467"/>
                <a:ext cx="388355" cy="424199"/>
                <a:chOff x="240620" y="1409700"/>
                <a:chExt cx="1204912" cy="1656156"/>
              </a:xfrm>
            </p:grpSpPr>
            <p:sp>
              <p:nvSpPr>
                <p:cNvPr id="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0" name="Rectangle 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51" name="Rectangle 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52" name="Rectangle 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53" name="Rectangle 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54" name="Straight Connector 53"/>
                <p:cNvCxnSpPr>
                  <a:stCxn id="51" idx="2"/>
                  <a:endCxn id="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8192153" y="2417604"/>
                <a:ext cx="388355" cy="424199"/>
                <a:chOff x="240620" y="1409700"/>
                <a:chExt cx="1204912" cy="1656156"/>
              </a:xfrm>
            </p:grpSpPr>
            <p:sp>
              <p:nvSpPr>
                <p:cNvPr id="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44" name="Rectangle 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45" name="Rectangle 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46" name="Rectangle 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47" name="Rectangle 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48" name="Straight Connector 47"/>
                <p:cNvCxnSpPr>
                  <a:stCxn id="45" idx="2"/>
                  <a:endCxn id="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7717356" y="2418344"/>
                <a:ext cx="388355" cy="424199"/>
                <a:chOff x="240620" y="1409700"/>
                <a:chExt cx="1204912" cy="1656156"/>
              </a:xfrm>
            </p:grpSpPr>
            <p:sp>
              <p:nvSpPr>
                <p:cNvPr id="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38" name="Rectangle 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39" name="Rectangle 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40" name="Rectangle 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41" name="Rectangle 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42" name="Straight Connector 41"/>
                <p:cNvCxnSpPr>
                  <a:stCxn id="39" idx="2"/>
                  <a:endCxn id="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31"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90" name="Shape 490"/>
          <p:cNvSpPr txBox="1"/>
          <p:nvPr/>
        </p:nvSpPr>
        <p:spPr>
          <a:xfrm>
            <a:off x="2178549" y="2159557"/>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91" name="Shape 490"/>
          <p:cNvSpPr txBox="1"/>
          <p:nvPr/>
        </p:nvSpPr>
        <p:spPr>
          <a:xfrm>
            <a:off x="2775858" y="2164164"/>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92" name="Group 91"/>
          <p:cNvGrpSpPr/>
          <p:nvPr/>
        </p:nvGrpSpPr>
        <p:grpSpPr>
          <a:xfrm>
            <a:off x="4061068" y="1054394"/>
            <a:ext cx="1943598" cy="3380900"/>
            <a:chOff x="4061068" y="1207116"/>
            <a:chExt cx="1943598" cy="3380900"/>
          </a:xfrm>
        </p:grpSpPr>
        <p:sp>
          <p:nvSpPr>
            <p:cNvPr id="93"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94" name="Pentagon 93"/>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95" name="Group 94"/>
            <p:cNvGrpSpPr/>
            <p:nvPr/>
          </p:nvGrpSpPr>
          <p:grpSpPr>
            <a:xfrm>
              <a:off x="4061068" y="1207116"/>
              <a:ext cx="1943598" cy="1792030"/>
              <a:chOff x="258762" y="1409700"/>
              <a:chExt cx="1204912" cy="1656156"/>
            </a:xfrm>
          </p:grpSpPr>
          <p:sp>
            <p:nvSpPr>
              <p:cNvPr id="105" name="Shape 484"/>
              <p:cNvSpPr txBox="1"/>
              <p:nvPr/>
            </p:nvSpPr>
            <p:spPr>
              <a:xfrm>
                <a:off x="258762" y="1409700"/>
                <a:ext cx="1204912" cy="1656156"/>
              </a:xfrm>
              <a:prstGeom prst="rect">
                <a:avLst/>
              </a:prstGeom>
              <a:solidFill>
                <a:schemeClr val="accent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06" name="Rectangle 10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07" name="Rectangle 10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08" name="Rectangle 10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96"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97"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98" name="Rectangle 97"/>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99"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an </a:t>
              </a:r>
              <a:r>
                <a:rPr lang="en-US" sz="900" b="1" dirty="0" smtClean="0">
                  <a:solidFill>
                    <a:srgbClr val="FFFFFF"/>
                  </a:solidFill>
                  <a:latin typeface="Source Sans Pro"/>
                  <a:ea typeface="Source Sans Pro"/>
                  <a:cs typeface="Source Sans Pro"/>
                  <a:sym typeface="Source Sans Pro"/>
                </a:rPr>
                <a:t>OS or network failure occurs</a:t>
              </a:r>
              <a:r>
                <a:rPr lang="en-US" sz="900" dirty="0" smtClean="0">
                  <a:solidFill>
                    <a:srgbClr val="FFFFFF"/>
                  </a:solidFill>
                  <a:latin typeface="Source Sans Pro"/>
                  <a:ea typeface="Source Sans Pro"/>
                  <a:cs typeface="Source Sans Pro"/>
                  <a:sym typeface="Source Sans Pro"/>
                </a:rPr>
                <a:t>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kills the VM and reboots </a:t>
              </a:r>
              <a:r>
                <a:rPr lang="en-US" sz="900" dirty="0" smtClean="0">
                  <a:solidFill>
                    <a:srgbClr val="FFFFFF"/>
                  </a:solidFill>
                  <a:latin typeface="Source Sans Pro"/>
                  <a:ea typeface="Source Sans Pro"/>
                  <a:cs typeface="Source Sans Pro"/>
                  <a:sym typeface="Source Sans Pro"/>
                </a:rPr>
                <a:t>the host in a </a:t>
              </a:r>
              <a:r>
                <a:rPr lang="en-US" sz="900" b="0" i="0" u="none" strike="noStrike" cap="none" dirty="0" smtClean="0">
                  <a:solidFill>
                    <a:srgbClr val="FFFFFF"/>
                  </a:solidFill>
                  <a:latin typeface="Source Sans Pro"/>
                  <a:ea typeface="Source Sans Pro"/>
                  <a:cs typeface="Source Sans Pro"/>
                  <a:sym typeface="Source Sans Pro"/>
                </a:rPr>
                <a:t>new Virtual machine.</a:t>
              </a:r>
              <a:endParaRPr lang="en-US" sz="900" b="0" i="0" u="none" strike="noStrike" cap="none" baseline="0" dirty="0">
                <a:solidFill>
                  <a:srgbClr val="FFFFFF"/>
                </a:solidFill>
                <a:latin typeface="Source Sans Pro"/>
                <a:ea typeface="Source Sans Pro"/>
                <a:cs typeface="Source Sans Pro"/>
                <a:sym typeface="Source Sans Pro"/>
              </a:endParaRPr>
            </a:p>
          </p:txBody>
        </p:sp>
        <p:sp>
          <p:nvSpPr>
            <p:cNvPr id="101"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02" name="Rectangle 101"/>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03" name="Rectangle 102"/>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0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941643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BOSH-Based PLATFORM Updates</a:t>
            </a:r>
            <a:endParaRPr lang="en" sz="2100" b="1" cap="all" dirty="0">
              <a:solidFill>
                <a:srgbClr val="138A7E"/>
              </a:solidFill>
            </a:endParaRPr>
          </a:p>
        </p:txBody>
      </p:sp>
    </p:spTree>
    <p:extLst>
      <p:ext uri="{BB962C8B-B14F-4D97-AF65-F5344CB8AC3E}">
        <p14:creationId xmlns:p14="http://schemas.microsoft.com/office/powerpoint/2010/main" val="12134765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Canary Deployments</a:t>
            </a:r>
            <a:endParaRPr lang="en-US" dirty="0">
              <a:solidFill>
                <a:schemeClr val="accent1"/>
              </a:solidFill>
            </a:endParaRPr>
          </a:p>
        </p:txBody>
      </p:sp>
      <p:pic>
        <p:nvPicPr>
          <p:cNvPr id="4" name="Shape 914"/>
          <p:cNvPicPr preferRelativeResize="0"/>
          <p:nvPr/>
        </p:nvPicPr>
        <p:blipFill rotWithShape="1">
          <a:blip r:embed="rId2">
            <a:alphaModFix/>
          </a:blip>
          <a:srcRect/>
          <a:stretch/>
        </p:blipFill>
        <p:spPr>
          <a:xfrm>
            <a:off x="1824732" y="1699107"/>
            <a:ext cx="3649799" cy="1255500"/>
          </a:xfrm>
          <a:prstGeom prst="rect">
            <a:avLst/>
          </a:prstGeom>
          <a:noFill/>
          <a:ln>
            <a:noFill/>
          </a:ln>
        </p:spPr>
      </p:pic>
      <p:grpSp>
        <p:nvGrpSpPr>
          <p:cNvPr id="5" name="Shape 915"/>
          <p:cNvGrpSpPr/>
          <p:nvPr/>
        </p:nvGrpSpPr>
        <p:grpSpPr>
          <a:xfrm>
            <a:off x="1168189" y="2817913"/>
            <a:ext cx="1296299" cy="1135668"/>
            <a:chOff x="-15557" y="0"/>
            <a:chExt cx="1296299" cy="1135668"/>
          </a:xfrm>
        </p:grpSpPr>
        <p:sp>
          <p:nvSpPr>
            <p:cNvPr id="6" name="Shape 916"/>
            <p:cNvSpPr/>
            <p:nvPr/>
          </p:nvSpPr>
          <p:spPr>
            <a:xfrm>
              <a:off x="-15557" y="412368"/>
              <a:ext cx="1296299" cy="7232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000" b="0" i="0" u="none" strike="noStrike" cap="none">
                  <a:solidFill>
                    <a:srgbClr val="29756E"/>
                  </a:solidFill>
                  <a:latin typeface="Arial"/>
                  <a:ea typeface="Arial"/>
                  <a:cs typeface="Arial"/>
                  <a:sym typeface="Arial"/>
                </a:rPr>
                <a:t>Manifest</a:t>
              </a:r>
            </a:p>
          </p:txBody>
        </p:sp>
        <p:pic>
          <p:nvPicPr>
            <p:cNvPr id="7" name="Shape 917"/>
            <p:cNvPicPr preferRelativeResize="0"/>
            <p:nvPr/>
          </p:nvPicPr>
          <p:blipFill rotWithShape="1">
            <a:blip r:embed="rId3">
              <a:alphaModFix/>
            </a:blip>
            <a:srcRect/>
            <a:stretch/>
          </p:blipFill>
          <p:spPr>
            <a:xfrm>
              <a:off x="385296" y="0"/>
              <a:ext cx="494700" cy="443399"/>
            </a:xfrm>
            <a:prstGeom prst="rect">
              <a:avLst/>
            </a:prstGeom>
            <a:noFill/>
            <a:ln>
              <a:noFill/>
            </a:ln>
          </p:spPr>
        </p:pic>
      </p:grpSp>
      <p:pic>
        <p:nvPicPr>
          <p:cNvPr id="14" name="Picture 13"/>
          <p:cNvPicPr>
            <a:picLocks noChangeAspect="1"/>
          </p:cNvPicPr>
          <p:nvPr/>
        </p:nvPicPr>
        <p:blipFill>
          <a:blip r:embed="rId4"/>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pic>
        <p:nvPicPr>
          <p:cNvPr id="4" name="Shape 925"/>
          <p:cNvPicPr preferRelativeResize="0"/>
          <p:nvPr/>
        </p:nvPicPr>
        <p:blipFill rotWithShape="1">
          <a:blip r:embed="rId2">
            <a:alphaModFix/>
          </a:blip>
          <a:srcRect/>
          <a:stretch/>
        </p:blipFill>
        <p:spPr>
          <a:xfrm>
            <a:off x="256115" y="1055180"/>
            <a:ext cx="2348100" cy="807900"/>
          </a:xfrm>
          <a:prstGeom prst="rect">
            <a:avLst/>
          </a:prstGeom>
          <a:noFill/>
          <a:ln>
            <a:noFill/>
          </a:ln>
        </p:spPr>
      </p:pic>
      <p:pic>
        <p:nvPicPr>
          <p:cNvPr id="6" name="Shape 930"/>
          <p:cNvPicPr preferRelativeResize="0"/>
          <p:nvPr/>
        </p:nvPicPr>
        <p:blipFill rotWithShape="1">
          <a:blip r:embed="rId3">
            <a:alphaModFix/>
          </a:blip>
          <a:srcRect/>
          <a:stretch/>
        </p:blipFill>
        <p:spPr>
          <a:xfrm>
            <a:off x="278836" y="1946000"/>
            <a:ext cx="7013699" cy="2513999"/>
          </a:xfrm>
          <a:prstGeom prst="rect">
            <a:avLst/>
          </a:prstGeom>
          <a:noFill/>
          <a:ln>
            <a:noFill/>
          </a:ln>
        </p:spPr>
      </p:pic>
      <p:pic>
        <p:nvPicPr>
          <p:cNvPr id="8" name="Picture 7"/>
          <p:cNvPicPr>
            <a:picLocks noChangeAspect="1"/>
          </p:cNvPicPr>
          <p:nvPr/>
        </p:nvPicPr>
        <p:blipFill>
          <a:blip r:embed="rId4"/>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pic>
        <p:nvPicPr>
          <p:cNvPr id="3" name="Shape 937"/>
          <p:cNvPicPr preferRelativeResize="0"/>
          <p:nvPr/>
        </p:nvPicPr>
        <p:blipFill rotWithShape="1">
          <a:blip r:embed="rId2">
            <a:alphaModFix/>
          </a:blip>
          <a:srcRect/>
          <a:stretch/>
        </p:blipFill>
        <p:spPr>
          <a:xfrm>
            <a:off x="306915" y="968954"/>
            <a:ext cx="2348100" cy="807900"/>
          </a:xfrm>
          <a:prstGeom prst="rect">
            <a:avLst/>
          </a:prstGeom>
          <a:noFill/>
          <a:ln>
            <a:noFill/>
          </a:ln>
        </p:spPr>
      </p:pic>
      <p:pic>
        <p:nvPicPr>
          <p:cNvPr id="4" name="Shape 941"/>
          <p:cNvPicPr preferRelativeResize="0"/>
          <p:nvPr/>
        </p:nvPicPr>
        <p:blipFill rotWithShape="1">
          <a:blip r:embed="rId3">
            <a:alphaModFix/>
          </a:blip>
          <a:srcRect/>
          <a:stretch/>
        </p:blipFill>
        <p:spPr>
          <a:xfrm>
            <a:off x="1476269" y="2646471"/>
            <a:ext cx="478500" cy="560700"/>
          </a:xfrm>
          <a:prstGeom prst="rect">
            <a:avLst/>
          </a:prstGeom>
          <a:noFill/>
          <a:ln>
            <a:noFill/>
          </a:ln>
        </p:spPr>
      </p:pic>
      <p:pic>
        <p:nvPicPr>
          <p:cNvPr id="5" name="Shape 942"/>
          <p:cNvPicPr preferRelativeResize="0"/>
          <p:nvPr/>
        </p:nvPicPr>
        <p:blipFill rotWithShape="1">
          <a:blip r:embed="rId3">
            <a:alphaModFix/>
          </a:blip>
          <a:srcRect/>
          <a:stretch/>
        </p:blipFill>
        <p:spPr>
          <a:xfrm>
            <a:off x="1731988" y="2800073"/>
            <a:ext cx="478500" cy="560700"/>
          </a:xfrm>
          <a:prstGeom prst="rect">
            <a:avLst/>
          </a:prstGeom>
          <a:noFill/>
          <a:ln>
            <a:noFill/>
          </a:ln>
        </p:spPr>
      </p:pic>
      <p:pic>
        <p:nvPicPr>
          <p:cNvPr id="6" name="Shape 943"/>
          <p:cNvPicPr preferRelativeResize="0"/>
          <p:nvPr/>
        </p:nvPicPr>
        <p:blipFill rotWithShape="1">
          <a:blip r:embed="rId3">
            <a:alphaModFix/>
          </a:blip>
          <a:srcRect/>
          <a:stretch/>
        </p:blipFill>
        <p:spPr>
          <a:xfrm>
            <a:off x="1987707" y="2953675"/>
            <a:ext cx="478500" cy="560700"/>
          </a:xfrm>
          <a:prstGeom prst="rect">
            <a:avLst/>
          </a:prstGeom>
          <a:noFill/>
          <a:ln>
            <a:noFill/>
          </a:ln>
        </p:spPr>
      </p:pic>
      <p:pic>
        <p:nvPicPr>
          <p:cNvPr id="7" name="Shape 944"/>
          <p:cNvPicPr preferRelativeResize="0"/>
          <p:nvPr/>
        </p:nvPicPr>
        <p:blipFill rotWithShape="1">
          <a:blip r:embed="rId3">
            <a:alphaModFix/>
          </a:blip>
          <a:srcRect/>
          <a:stretch/>
        </p:blipFill>
        <p:spPr>
          <a:xfrm>
            <a:off x="2243425" y="3107276"/>
            <a:ext cx="478500" cy="560700"/>
          </a:xfrm>
          <a:prstGeom prst="rect">
            <a:avLst/>
          </a:prstGeom>
          <a:noFill/>
          <a:ln>
            <a:noFill/>
          </a:ln>
        </p:spPr>
      </p:pic>
      <p:pic>
        <p:nvPicPr>
          <p:cNvPr id="8" name="Shape 945"/>
          <p:cNvPicPr preferRelativeResize="0"/>
          <p:nvPr/>
        </p:nvPicPr>
        <p:blipFill rotWithShape="1">
          <a:blip r:embed="rId3">
            <a:alphaModFix/>
          </a:blip>
          <a:srcRect/>
          <a:stretch/>
        </p:blipFill>
        <p:spPr>
          <a:xfrm>
            <a:off x="2499144" y="3260880"/>
            <a:ext cx="478500" cy="560700"/>
          </a:xfrm>
          <a:prstGeom prst="rect">
            <a:avLst/>
          </a:prstGeom>
          <a:noFill/>
          <a:ln>
            <a:noFill/>
          </a:ln>
        </p:spPr>
      </p:pic>
      <p:pic>
        <p:nvPicPr>
          <p:cNvPr id="9" name="Shape 946"/>
          <p:cNvPicPr preferRelativeResize="0"/>
          <p:nvPr/>
        </p:nvPicPr>
        <p:blipFill rotWithShape="1">
          <a:blip r:embed="rId3">
            <a:alphaModFix/>
          </a:blip>
          <a:srcRect/>
          <a:stretch/>
        </p:blipFill>
        <p:spPr>
          <a:xfrm>
            <a:off x="1479692" y="2363080"/>
            <a:ext cx="478500" cy="560700"/>
          </a:xfrm>
          <a:prstGeom prst="rect">
            <a:avLst/>
          </a:prstGeom>
          <a:noFill/>
          <a:ln>
            <a:noFill/>
          </a:ln>
        </p:spPr>
      </p:pic>
      <p:pic>
        <p:nvPicPr>
          <p:cNvPr id="10" name="Shape 947"/>
          <p:cNvPicPr preferRelativeResize="0"/>
          <p:nvPr/>
        </p:nvPicPr>
        <p:blipFill rotWithShape="1">
          <a:blip r:embed="rId3">
            <a:alphaModFix/>
          </a:blip>
          <a:srcRect/>
          <a:stretch/>
        </p:blipFill>
        <p:spPr>
          <a:xfrm>
            <a:off x="1735411" y="2516682"/>
            <a:ext cx="478500" cy="560700"/>
          </a:xfrm>
          <a:prstGeom prst="rect">
            <a:avLst/>
          </a:prstGeom>
          <a:noFill/>
          <a:ln>
            <a:noFill/>
          </a:ln>
        </p:spPr>
      </p:pic>
      <p:pic>
        <p:nvPicPr>
          <p:cNvPr id="11" name="Shape 948"/>
          <p:cNvPicPr preferRelativeResize="0"/>
          <p:nvPr/>
        </p:nvPicPr>
        <p:blipFill rotWithShape="1">
          <a:blip r:embed="rId3">
            <a:alphaModFix/>
          </a:blip>
          <a:srcRect/>
          <a:stretch/>
        </p:blipFill>
        <p:spPr>
          <a:xfrm>
            <a:off x="1991131" y="2670283"/>
            <a:ext cx="478500" cy="560700"/>
          </a:xfrm>
          <a:prstGeom prst="rect">
            <a:avLst/>
          </a:prstGeom>
          <a:noFill/>
          <a:ln>
            <a:noFill/>
          </a:ln>
        </p:spPr>
      </p:pic>
      <p:pic>
        <p:nvPicPr>
          <p:cNvPr id="12" name="Shape 949"/>
          <p:cNvPicPr preferRelativeResize="0"/>
          <p:nvPr/>
        </p:nvPicPr>
        <p:blipFill rotWithShape="1">
          <a:blip r:embed="rId3">
            <a:alphaModFix/>
          </a:blip>
          <a:srcRect/>
          <a:stretch/>
        </p:blipFill>
        <p:spPr>
          <a:xfrm>
            <a:off x="2246850" y="2823885"/>
            <a:ext cx="478500" cy="560700"/>
          </a:xfrm>
          <a:prstGeom prst="rect">
            <a:avLst/>
          </a:prstGeom>
          <a:noFill/>
          <a:ln>
            <a:noFill/>
          </a:ln>
        </p:spPr>
      </p:pic>
      <p:pic>
        <p:nvPicPr>
          <p:cNvPr id="13" name="Shape 950"/>
          <p:cNvPicPr preferRelativeResize="0"/>
          <p:nvPr/>
        </p:nvPicPr>
        <p:blipFill rotWithShape="1">
          <a:blip r:embed="rId3">
            <a:alphaModFix/>
          </a:blip>
          <a:srcRect/>
          <a:stretch/>
        </p:blipFill>
        <p:spPr>
          <a:xfrm>
            <a:off x="2502568" y="2977488"/>
            <a:ext cx="478500" cy="560700"/>
          </a:xfrm>
          <a:prstGeom prst="rect">
            <a:avLst/>
          </a:prstGeom>
          <a:noFill/>
          <a:ln>
            <a:noFill/>
          </a:ln>
        </p:spPr>
      </p:pic>
      <p:pic>
        <p:nvPicPr>
          <p:cNvPr id="14" name="Shape 951"/>
          <p:cNvPicPr preferRelativeResize="0"/>
          <p:nvPr/>
        </p:nvPicPr>
        <p:blipFill rotWithShape="1">
          <a:blip r:embed="rId3">
            <a:alphaModFix amt="22210"/>
          </a:blip>
          <a:srcRect/>
          <a:stretch/>
        </p:blipFill>
        <p:spPr>
          <a:xfrm>
            <a:off x="5877757" y="2658377"/>
            <a:ext cx="478500" cy="560700"/>
          </a:xfrm>
          <a:prstGeom prst="rect">
            <a:avLst/>
          </a:prstGeom>
          <a:noFill/>
          <a:ln>
            <a:noFill/>
          </a:ln>
        </p:spPr>
      </p:pic>
      <p:pic>
        <p:nvPicPr>
          <p:cNvPr id="15" name="Shape 952"/>
          <p:cNvPicPr preferRelativeResize="0"/>
          <p:nvPr/>
        </p:nvPicPr>
        <p:blipFill rotWithShape="1">
          <a:blip r:embed="rId3">
            <a:alphaModFix amt="22210"/>
          </a:blip>
          <a:srcRect/>
          <a:stretch/>
        </p:blipFill>
        <p:spPr>
          <a:xfrm>
            <a:off x="6133475" y="2811980"/>
            <a:ext cx="478500" cy="560700"/>
          </a:xfrm>
          <a:prstGeom prst="rect">
            <a:avLst/>
          </a:prstGeom>
          <a:noFill/>
          <a:ln>
            <a:noFill/>
          </a:ln>
        </p:spPr>
      </p:pic>
      <p:pic>
        <p:nvPicPr>
          <p:cNvPr id="16" name="Shape 953"/>
          <p:cNvPicPr preferRelativeResize="0"/>
          <p:nvPr/>
        </p:nvPicPr>
        <p:blipFill rotWithShape="1">
          <a:blip r:embed="rId3">
            <a:alphaModFix amt="22210"/>
          </a:blip>
          <a:srcRect/>
          <a:stretch/>
        </p:blipFill>
        <p:spPr>
          <a:xfrm>
            <a:off x="6389194" y="2965582"/>
            <a:ext cx="478500" cy="560700"/>
          </a:xfrm>
          <a:prstGeom prst="rect">
            <a:avLst/>
          </a:prstGeom>
          <a:noFill/>
          <a:ln>
            <a:noFill/>
          </a:ln>
        </p:spPr>
      </p:pic>
      <p:pic>
        <p:nvPicPr>
          <p:cNvPr id="17" name="Shape 954"/>
          <p:cNvPicPr preferRelativeResize="0"/>
          <p:nvPr/>
        </p:nvPicPr>
        <p:blipFill rotWithShape="1">
          <a:blip r:embed="rId3">
            <a:alphaModFix amt="22210"/>
          </a:blip>
          <a:srcRect/>
          <a:stretch/>
        </p:blipFill>
        <p:spPr>
          <a:xfrm>
            <a:off x="6644913" y="3119183"/>
            <a:ext cx="478500" cy="560700"/>
          </a:xfrm>
          <a:prstGeom prst="rect">
            <a:avLst/>
          </a:prstGeom>
          <a:noFill/>
          <a:ln>
            <a:noFill/>
          </a:ln>
        </p:spPr>
      </p:pic>
      <p:pic>
        <p:nvPicPr>
          <p:cNvPr id="18" name="Shape 955"/>
          <p:cNvPicPr preferRelativeResize="0"/>
          <p:nvPr/>
        </p:nvPicPr>
        <p:blipFill rotWithShape="1">
          <a:blip r:embed="rId3">
            <a:alphaModFix amt="22210"/>
          </a:blip>
          <a:srcRect/>
          <a:stretch/>
        </p:blipFill>
        <p:spPr>
          <a:xfrm>
            <a:off x="6900632" y="3272785"/>
            <a:ext cx="478500" cy="560700"/>
          </a:xfrm>
          <a:prstGeom prst="rect">
            <a:avLst/>
          </a:prstGeom>
          <a:noFill/>
          <a:ln>
            <a:noFill/>
          </a:ln>
        </p:spPr>
      </p:pic>
      <p:pic>
        <p:nvPicPr>
          <p:cNvPr id="19" name="Shape 956"/>
          <p:cNvPicPr preferRelativeResize="0"/>
          <p:nvPr/>
        </p:nvPicPr>
        <p:blipFill rotWithShape="1">
          <a:blip r:embed="rId3">
            <a:alphaModFix amt="22210"/>
          </a:blip>
          <a:srcRect/>
          <a:stretch/>
        </p:blipFill>
        <p:spPr>
          <a:xfrm>
            <a:off x="5881180" y="2374986"/>
            <a:ext cx="478500" cy="560700"/>
          </a:xfrm>
          <a:prstGeom prst="rect">
            <a:avLst/>
          </a:prstGeom>
          <a:noFill/>
          <a:ln>
            <a:noFill/>
          </a:ln>
        </p:spPr>
      </p:pic>
      <p:pic>
        <p:nvPicPr>
          <p:cNvPr id="20" name="Shape 957"/>
          <p:cNvPicPr preferRelativeResize="0"/>
          <p:nvPr/>
        </p:nvPicPr>
        <p:blipFill rotWithShape="1">
          <a:blip r:embed="rId3">
            <a:alphaModFix amt="22210"/>
          </a:blip>
          <a:srcRect/>
          <a:stretch/>
        </p:blipFill>
        <p:spPr>
          <a:xfrm>
            <a:off x="6136898" y="2528589"/>
            <a:ext cx="478500" cy="560700"/>
          </a:xfrm>
          <a:prstGeom prst="rect">
            <a:avLst/>
          </a:prstGeom>
          <a:noFill/>
          <a:ln>
            <a:noFill/>
          </a:ln>
        </p:spPr>
      </p:pic>
      <p:pic>
        <p:nvPicPr>
          <p:cNvPr id="21" name="Shape 958"/>
          <p:cNvPicPr preferRelativeResize="0"/>
          <p:nvPr/>
        </p:nvPicPr>
        <p:blipFill rotWithShape="1">
          <a:blip r:embed="rId3">
            <a:alphaModFix amt="22210"/>
          </a:blip>
          <a:srcRect/>
          <a:stretch/>
        </p:blipFill>
        <p:spPr>
          <a:xfrm>
            <a:off x="6392617" y="2682191"/>
            <a:ext cx="478500" cy="560700"/>
          </a:xfrm>
          <a:prstGeom prst="rect">
            <a:avLst/>
          </a:prstGeom>
          <a:noFill/>
          <a:ln>
            <a:noFill/>
          </a:ln>
        </p:spPr>
      </p:pic>
      <p:pic>
        <p:nvPicPr>
          <p:cNvPr id="22" name="Shape 959"/>
          <p:cNvPicPr preferRelativeResize="0"/>
          <p:nvPr/>
        </p:nvPicPr>
        <p:blipFill rotWithShape="1">
          <a:blip r:embed="rId3">
            <a:alphaModFix amt="22210"/>
          </a:blip>
          <a:srcRect/>
          <a:stretch/>
        </p:blipFill>
        <p:spPr>
          <a:xfrm>
            <a:off x="6648336" y="2835792"/>
            <a:ext cx="478500" cy="560700"/>
          </a:xfrm>
          <a:prstGeom prst="rect">
            <a:avLst/>
          </a:prstGeom>
          <a:noFill/>
          <a:ln>
            <a:noFill/>
          </a:ln>
        </p:spPr>
      </p:pic>
      <p:pic>
        <p:nvPicPr>
          <p:cNvPr id="23" name="Shape 960"/>
          <p:cNvPicPr preferRelativeResize="0"/>
          <p:nvPr/>
        </p:nvPicPr>
        <p:blipFill rotWithShape="1">
          <a:blip r:embed="rId3">
            <a:alphaModFix amt="22210"/>
          </a:blip>
          <a:srcRect/>
          <a:stretch/>
        </p:blipFill>
        <p:spPr>
          <a:xfrm>
            <a:off x="6904056" y="2989394"/>
            <a:ext cx="478500" cy="560700"/>
          </a:xfrm>
          <a:prstGeom prst="rect">
            <a:avLst/>
          </a:prstGeom>
          <a:noFill/>
          <a:ln>
            <a:noFill/>
          </a:ln>
        </p:spPr>
      </p:pic>
      <p:pic>
        <p:nvPicPr>
          <p:cNvPr id="24" name="Shape 961"/>
          <p:cNvPicPr preferRelativeResize="0"/>
          <p:nvPr/>
        </p:nvPicPr>
        <p:blipFill rotWithShape="1">
          <a:blip r:embed="rId4">
            <a:alphaModFix/>
          </a:blip>
          <a:srcRect/>
          <a:stretch/>
        </p:blipFill>
        <p:spPr>
          <a:xfrm>
            <a:off x="3177691" y="2988315"/>
            <a:ext cx="2382900" cy="201899"/>
          </a:xfrm>
          <a:prstGeom prst="rect">
            <a:avLst/>
          </a:prstGeom>
          <a:noFill/>
          <a:ln>
            <a:noFill/>
          </a:ln>
        </p:spPr>
      </p:pic>
      <p:sp>
        <p:nvSpPr>
          <p:cNvPr id="25" name="Shape 962"/>
          <p:cNvSpPr/>
          <p:nvPr/>
        </p:nvSpPr>
        <p:spPr>
          <a:xfrm>
            <a:off x="3459692" y="3199675"/>
            <a:ext cx="1792200" cy="533399"/>
          </a:xfrm>
          <a:prstGeom prst="rect">
            <a:avLst/>
          </a:prstGeom>
          <a:noFill/>
          <a:ln>
            <a:noFill/>
          </a:ln>
        </p:spPr>
        <p:txBody>
          <a:bodyPr lIns="0" tIns="0" rIns="0" bIns="0" anchor="t" anchorCtr="0">
            <a:noAutofit/>
          </a:bodyPr>
          <a:lstStyle/>
          <a:p>
            <a:pPr marL="0" marR="0" lvl="0" indent="0" algn="ctr" rtl="0">
              <a:spcBef>
                <a:spcPts val="0"/>
              </a:spcBef>
              <a:buSzPct val="25000"/>
              <a:buNone/>
            </a:pPr>
            <a:r>
              <a:rPr lang="en" sz="1300" b="0" i="0" u="none" strike="noStrike" cap="none" dirty="0">
                <a:solidFill>
                  <a:schemeClr val="bg2"/>
                </a:solidFill>
                <a:latin typeface="Arial"/>
                <a:ea typeface="Arial"/>
                <a:cs typeface="Arial"/>
                <a:sym typeface="Arial"/>
              </a:rPr>
              <a:t>No downtime, atomic rolling update</a:t>
            </a:r>
          </a:p>
        </p:txBody>
      </p:sp>
      <p:pic>
        <p:nvPicPr>
          <p:cNvPr id="26" name="Picture 25"/>
          <p:cNvPicPr>
            <a:picLocks noChangeAspect="1"/>
          </p:cNvPicPr>
          <p:nvPr/>
        </p:nvPicPr>
        <p:blipFill>
          <a:blip r:embed="rId5"/>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p:tgtEl>
                                          <p:spTgt spid="25"/>
                                        </p:tgtEl>
                                        <p:attrNameLst>
                                          <p:attrName>ppt_w</p:attrName>
                                        </p:attrNameLst>
                                      </p:cBhvr>
                                      <p:tavLst>
                                        <p:tav tm="0">
                                          <p:val>
                                            <p:strVal val="0"/>
                                          </p:val>
                                        </p:tav>
                                        <p:tav tm="100000">
                                          <p:val>
                                            <p:strVal val="#ppt_w"/>
                                          </p:val>
                                        </p:tav>
                                      </p:tavLst>
                                    </p:anim>
                                    <p:anim calcmode="lin" valueType="num">
                                      <p:cBhvr additive="base">
                                        <p:cTn id="8" dur="750"/>
                                        <p:tgtEl>
                                          <p:spTgt spid="25"/>
                                        </p:tgtEl>
                                        <p:attrNameLst>
                                          <p:attrName>ppt_h</p:attrName>
                                        </p:attrNameLst>
                                      </p:cBhvr>
                                      <p:tavLst>
                                        <p:tav tm="0">
                                          <p:val>
                                            <p:strVal val="0"/>
                                          </p:val>
                                        </p:tav>
                                        <p:tav tm="100000">
                                          <p:val>
                                            <p:strVal val="#ppt_h"/>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pic>
        <p:nvPicPr>
          <p:cNvPr id="3" name="Shape 970"/>
          <p:cNvPicPr preferRelativeResize="0"/>
          <p:nvPr/>
        </p:nvPicPr>
        <p:blipFill rotWithShape="1">
          <a:blip r:embed="rId2">
            <a:alphaModFix/>
          </a:blip>
          <a:srcRect/>
          <a:stretch/>
        </p:blipFill>
        <p:spPr>
          <a:xfrm>
            <a:off x="1476379" y="2650705"/>
            <a:ext cx="478500" cy="560700"/>
          </a:xfrm>
          <a:prstGeom prst="rect">
            <a:avLst/>
          </a:prstGeom>
          <a:noFill/>
          <a:ln>
            <a:noFill/>
          </a:ln>
        </p:spPr>
      </p:pic>
      <p:pic>
        <p:nvPicPr>
          <p:cNvPr id="4" name="Shape 971"/>
          <p:cNvPicPr preferRelativeResize="0"/>
          <p:nvPr/>
        </p:nvPicPr>
        <p:blipFill rotWithShape="1">
          <a:blip r:embed="rId2">
            <a:alphaModFix/>
          </a:blip>
          <a:srcRect/>
          <a:stretch/>
        </p:blipFill>
        <p:spPr>
          <a:xfrm>
            <a:off x="1732099" y="2804307"/>
            <a:ext cx="478500" cy="560700"/>
          </a:xfrm>
          <a:prstGeom prst="rect">
            <a:avLst/>
          </a:prstGeom>
          <a:noFill/>
          <a:ln>
            <a:noFill/>
          </a:ln>
        </p:spPr>
      </p:pic>
      <p:pic>
        <p:nvPicPr>
          <p:cNvPr id="5" name="Shape 972"/>
          <p:cNvPicPr preferRelativeResize="0"/>
          <p:nvPr/>
        </p:nvPicPr>
        <p:blipFill rotWithShape="1">
          <a:blip r:embed="rId2">
            <a:alphaModFix/>
          </a:blip>
          <a:srcRect/>
          <a:stretch/>
        </p:blipFill>
        <p:spPr>
          <a:xfrm>
            <a:off x="1987817" y="2957908"/>
            <a:ext cx="478500" cy="560700"/>
          </a:xfrm>
          <a:prstGeom prst="rect">
            <a:avLst/>
          </a:prstGeom>
          <a:noFill/>
          <a:ln>
            <a:noFill/>
          </a:ln>
        </p:spPr>
      </p:pic>
      <p:pic>
        <p:nvPicPr>
          <p:cNvPr id="6" name="Shape 973"/>
          <p:cNvPicPr preferRelativeResize="0"/>
          <p:nvPr/>
        </p:nvPicPr>
        <p:blipFill rotWithShape="1">
          <a:blip r:embed="rId2">
            <a:alphaModFix/>
          </a:blip>
          <a:srcRect/>
          <a:stretch/>
        </p:blipFill>
        <p:spPr>
          <a:xfrm>
            <a:off x="2243536" y="3111510"/>
            <a:ext cx="478500" cy="560700"/>
          </a:xfrm>
          <a:prstGeom prst="rect">
            <a:avLst/>
          </a:prstGeom>
          <a:noFill/>
          <a:ln>
            <a:noFill/>
          </a:ln>
        </p:spPr>
      </p:pic>
      <p:pic>
        <p:nvPicPr>
          <p:cNvPr id="7" name="Shape 974"/>
          <p:cNvPicPr preferRelativeResize="0"/>
          <p:nvPr/>
        </p:nvPicPr>
        <p:blipFill rotWithShape="1">
          <a:blip r:embed="rId2">
            <a:alphaModFix/>
          </a:blip>
          <a:srcRect/>
          <a:stretch/>
        </p:blipFill>
        <p:spPr>
          <a:xfrm>
            <a:off x="2499256" y="3265113"/>
            <a:ext cx="478500" cy="560700"/>
          </a:xfrm>
          <a:prstGeom prst="rect">
            <a:avLst/>
          </a:prstGeom>
          <a:noFill/>
          <a:ln>
            <a:noFill/>
          </a:ln>
        </p:spPr>
      </p:pic>
      <p:pic>
        <p:nvPicPr>
          <p:cNvPr id="8" name="Shape 975"/>
          <p:cNvPicPr preferRelativeResize="0"/>
          <p:nvPr/>
        </p:nvPicPr>
        <p:blipFill rotWithShape="1">
          <a:blip r:embed="rId2">
            <a:alphaModFix/>
          </a:blip>
          <a:srcRect/>
          <a:stretch/>
        </p:blipFill>
        <p:spPr>
          <a:xfrm>
            <a:off x="1479804" y="2367314"/>
            <a:ext cx="478500" cy="560700"/>
          </a:xfrm>
          <a:prstGeom prst="rect">
            <a:avLst/>
          </a:prstGeom>
          <a:noFill/>
          <a:ln>
            <a:noFill/>
          </a:ln>
        </p:spPr>
      </p:pic>
      <p:pic>
        <p:nvPicPr>
          <p:cNvPr id="9" name="Shape 976"/>
          <p:cNvPicPr preferRelativeResize="0"/>
          <p:nvPr/>
        </p:nvPicPr>
        <p:blipFill rotWithShape="1">
          <a:blip r:embed="rId2">
            <a:alphaModFix/>
          </a:blip>
          <a:srcRect/>
          <a:stretch/>
        </p:blipFill>
        <p:spPr>
          <a:xfrm>
            <a:off x="1735523" y="2520916"/>
            <a:ext cx="478500" cy="560700"/>
          </a:xfrm>
          <a:prstGeom prst="rect">
            <a:avLst/>
          </a:prstGeom>
          <a:noFill/>
          <a:ln>
            <a:noFill/>
          </a:ln>
        </p:spPr>
      </p:pic>
      <p:pic>
        <p:nvPicPr>
          <p:cNvPr id="10" name="Shape 977"/>
          <p:cNvPicPr preferRelativeResize="0"/>
          <p:nvPr/>
        </p:nvPicPr>
        <p:blipFill rotWithShape="1">
          <a:blip r:embed="rId2">
            <a:alphaModFix/>
          </a:blip>
          <a:srcRect/>
          <a:stretch/>
        </p:blipFill>
        <p:spPr>
          <a:xfrm>
            <a:off x="1991241" y="2674517"/>
            <a:ext cx="478500" cy="560700"/>
          </a:xfrm>
          <a:prstGeom prst="rect">
            <a:avLst/>
          </a:prstGeom>
          <a:noFill/>
          <a:ln>
            <a:noFill/>
          </a:ln>
        </p:spPr>
      </p:pic>
      <p:pic>
        <p:nvPicPr>
          <p:cNvPr id="11" name="Shape 978"/>
          <p:cNvPicPr preferRelativeResize="0"/>
          <p:nvPr/>
        </p:nvPicPr>
        <p:blipFill rotWithShape="1">
          <a:blip r:embed="rId2">
            <a:alphaModFix/>
          </a:blip>
          <a:srcRect/>
          <a:stretch/>
        </p:blipFill>
        <p:spPr>
          <a:xfrm>
            <a:off x="2246960" y="2828119"/>
            <a:ext cx="478500" cy="560700"/>
          </a:xfrm>
          <a:prstGeom prst="rect">
            <a:avLst/>
          </a:prstGeom>
          <a:noFill/>
          <a:ln>
            <a:noFill/>
          </a:ln>
        </p:spPr>
      </p:pic>
      <p:pic>
        <p:nvPicPr>
          <p:cNvPr id="12" name="Shape 979"/>
          <p:cNvPicPr preferRelativeResize="0"/>
          <p:nvPr/>
        </p:nvPicPr>
        <p:blipFill rotWithShape="1">
          <a:blip r:embed="rId2">
            <a:alphaModFix/>
          </a:blip>
          <a:srcRect/>
          <a:stretch/>
        </p:blipFill>
        <p:spPr>
          <a:xfrm>
            <a:off x="2502680" y="2981721"/>
            <a:ext cx="478500" cy="560700"/>
          </a:xfrm>
          <a:prstGeom prst="rect">
            <a:avLst/>
          </a:prstGeom>
          <a:noFill/>
          <a:ln>
            <a:noFill/>
          </a:ln>
        </p:spPr>
      </p:pic>
      <p:pic>
        <p:nvPicPr>
          <p:cNvPr id="13" name="Shape 980"/>
          <p:cNvPicPr preferRelativeResize="0"/>
          <p:nvPr/>
        </p:nvPicPr>
        <p:blipFill rotWithShape="1">
          <a:blip r:embed="rId2">
            <a:alphaModFix amt="22210"/>
          </a:blip>
          <a:srcRect/>
          <a:stretch/>
        </p:blipFill>
        <p:spPr>
          <a:xfrm>
            <a:off x="5877867" y="2662610"/>
            <a:ext cx="478500" cy="560700"/>
          </a:xfrm>
          <a:prstGeom prst="rect">
            <a:avLst/>
          </a:prstGeom>
          <a:noFill/>
          <a:ln>
            <a:noFill/>
          </a:ln>
        </p:spPr>
      </p:pic>
      <p:pic>
        <p:nvPicPr>
          <p:cNvPr id="14" name="Shape 981"/>
          <p:cNvPicPr preferRelativeResize="0"/>
          <p:nvPr/>
        </p:nvPicPr>
        <p:blipFill rotWithShape="1">
          <a:blip r:embed="rId2">
            <a:alphaModFix amt="22210"/>
          </a:blip>
          <a:srcRect/>
          <a:stretch/>
        </p:blipFill>
        <p:spPr>
          <a:xfrm>
            <a:off x="6133585" y="2816213"/>
            <a:ext cx="478500" cy="560700"/>
          </a:xfrm>
          <a:prstGeom prst="rect">
            <a:avLst/>
          </a:prstGeom>
          <a:noFill/>
          <a:ln>
            <a:noFill/>
          </a:ln>
        </p:spPr>
      </p:pic>
      <p:pic>
        <p:nvPicPr>
          <p:cNvPr id="15" name="Shape 982"/>
          <p:cNvPicPr preferRelativeResize="0"/>
          <p:nvPr/>
        </p:nvPicPr>
        <p:blipFill rotWithShape="1">
          <a:blip r:embed="rId2">
            <a:alphaModFix amt="22210"/>
          </a:blip>
          <a:srcRect/>
          <a:stretch/>
        </p:blipFill>
        <p:spPr>
          <a:xfrm>
            <a:off x="6389305" y="2969815"/>
            <a:ext cx="478500" cy="560700"/>
          </a:xfrm>
          <a:prstGeom prst="rect">
            <a:avLst/>
          </a:prstGeom>
          <a:noFill/>
          <a:ln>
            <a:noFill/>
          </a:ln>
        </p:spPr>
      </p:pic>
      <p:pic>
        <p:nvPicPr>
          <p:cNvPr id="16" name="Shape 983"/>
          <p:cNvPicPr preferRelativeResize="0"/>
          <p:nvPr/>
        </p:nvPicPr>
        <p:blipFill rotWithShape="1">
          <a:blip r:embed="rId2">
            <a:alphaModFix amt="22210"/>
          </a:blip>
          <a:srcRect/>
          <a:stretch/>
        </p:blipFill>
        <p:spPr>
          <a:xfrm>
            <a:off x="6645022" y="3123416"/>
            <a:ext cx="478500" cy="560700"/>
          </a:xfrm>
          <a:prstGeom prst="rect">
            <a:avLst/>
          </a:prstGeom>
          <a:noFill/>
          <a:ln>
            <a:noFill/>
          </a:ln>
        </p:spPr>
      </p:pic>
      <p:pic>
        <p:nvPicPr>
          <p:cNvPr id="17" name="Shape 984"/>
          <p:cNvPicPr preferRelativeResize="0"/>
          <p:nvPr/>
        </p:nvPicPr>
        <p:blipFill rotWithShape="1">
          <a:blip r:embed="rId2">
            <a:alphaModFix amt="22210"/>
          </a:blip>
          <a:srcRect/>
          <a:stretch/>
        </p:blipFill>
        <p:spPr>
          <a:xfrm>
            <a:off x="6900742" y="3277019"/>
            <a:ext cx="478500" cy="560700"/>
          </a:xfrm>
          <a:prstGeom prst="rect">
            <a:avLst/>
          </a:prstGeom>
          <a:noFill/>
          <a:ln>
            <a:noFill/>
          </a:ln>
        </p:spPr>
      </p:pic>
      <p:pic>
        <p:nvPicPr>
          <p:cNvPr id="18" name="Shape 985"/>
          <p:cNvPicPr preferRelativeResize="0"/>
          <p:nvPr/>
        </p:nvPicPr>
        <p:blipFill rotWithShape="1">
          <a:blip r:embed="rId2">
            <a:alphaModFix amt="22210"/>
          </a:blip>
          <a:srcRect/>
          <a:stretch/>
        </p:blipFill>
        <p:spPr>
          <a:xfrm>
            <a:off x="5881291" y="2379219"/>
            <a:ext cx="478500" cy="560700"/>
          </a:xfrm>
          <a:prstGeom prst="rect">
            <a:avLst/>
          </a:prstGeom>
          <a:noFill/>
          <a:ln>
            <a:noFill/>
          </a:ln>
        </p:spPr>
      </p:pic>
      <p:pic>
        <p:nvPicPr>
          <p:cNvPr id="19" name="Shape 986"/>
          <p:cNvPicPr preferRelativeResize="0"/>
          <p:nvPr/>
        </p:nvPicPr>
        <p:blipFill rotWithShape="1">
          <a:blip r:embed="rId2">
            <a:alphaModFix amt="22210"/>
          </a:blip>
          <a:srcRect/>
          <a:stretch/>
        </p:blipFill>
        <p:spPr>
          <a:xfrm>
            <a:off x="6137010" y="2532822"/>
            <a:ext cx="478500" cy="560700"/>
          </a:xfrm>
          <a:prstGeom prst="rect">
            <a:avLst/>
          </a:prstGeom>
          <a:noFill/>
          <a:ln>
            <a:noFill/>
          </a:ln>
        </p:spPr>
      </p:pic>
      <p:pic>
        <p:nvPicPr>
          <p:cNvPr id="20" name="Shape 987"/>
          <p:cNvPicPr preferRelativeResize="0"/>
          <p:nvPr/>
        </p:nvPicPr>
        <p:blipFill rotWithShape="1">
          <a:blip r:embed="rId2">
            <a:alphaModFix amt="22210"/>
          </a:blip>
          <a:srcRect/>
          <a:stretch/>
        </p:blipFill>
        <p:spPr>
          <a:xfrm>
            <a:off x="6392728" y="2686424"/>
            <a:ext cx="478500" cy="560700"/>
          </a:xfrm>
          <a:prstGeom prst="rect">
            <a:avLst/>
          </a:prstGeom>
          <a:noFill/>
          <a:ln>
            <a:noFill/>
          </a:ln>
        </p:spPr>
      </p:pic>
      <p:pic>
        <p:nvPicPr>
          <p:cNvPr id="21" name="Shape 988"/>
          <p:cNvPicPr preferRelativeResize="0"/>
          <p:nvPr/>
        </p:nvPicPr>
        <p:blipFill rotWithShape="1">
          <a:blip r:embed="rId2">
            <a:alphaModFix amt="22210"/>
          </a:blip>
          <a:srcRect/>
          <a:stretch/>
        </p:blipFill>
        <p:spPr>
          <a:xfrm>
            <a:off x="6648447" y="2840025"/>
            <a:ext cx="478500" cy="560700"/>
          </a:xfrm>
          <a:prstGeom prst="rect">
            <a:avLst/>
          </a:prstGeom>
          <a:noFill/>
          <a:ln>
            <a:noFill/>
          </a:ln>
        </p:spPr>
      </p:pic>
      <p:pic>
        <p:nvPicPr>
          <p:cNvPr id="22" name="Shape 989"/>
          <p:cNvPicPr preferRelativeResize="0"/>
          <p:nvPr/>
        </p:nvPicPr>
        <p:blipFill rotWithShape="1">
          <a:blip r:embed="rId2">
            <a:alphaModFix amt="22210"/>
          </a:blip>
          <a:srcRect/>
          <a:stretch/>
        </p:blipFill>
        <p:spPr>
          <a:xfrm>
            <a:off x="6904165" y="2993627"/>
            <a:ext cx="478500" cy="560700"/>
          </a:xfrm>
          <a:prstGeom prst="rect">
            <a:avLst/>
          </a:prstGeom>
          <a:noFill/>
          <a:ln>
            <a:noFill/>
          </a:ln>
        </p:spPr>
      </p:pic>
      <p:sp>
        <p:nvSpPr>
          <p:cNvPr id="23" name="Shape 990"/>
          <p:cNvSpPr/>
          <p:nvPr/>
        </p:nvSpPr>
        <p:spPr>
          <a:xfrm>
            <a:off x="1949933" y="3995292"/>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v1.0</a:t>
            </a:r>
          </a:p>
        </p:txBody>
      </p:sp>
      <p:sp>
        <p:nvSpPr>
          <p:cNvPr id="24" name="Shape 991"/>
          <p:cNvSpPr/>
          <p:nvPr/>
        </p:nvSpPr>
        <p:spPr>
          <a:xfrm>
            <a:off x="6308614" y="3995292"/>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v1.1</a:t>
            </a:r>
          </a:p>
        </p:txBody>
      </p:sp>
      <p:sp>
        <p:nvSpPr>
          <p:cNvPr id="25" name="Shape 992"/>
          <p:cNvSpPr/>
          <p:nvPr/>
        </p:nvSpPr>
        <p:spPr>
          <a:xfrm>
            <a:off x="325360" y="1283945"/>
            <a:ext cx="9323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 of Canaries: 2</a:t>
            </a:r>
          </a:p>
        </p:txBody>
      </p:sp>
      <p:sp>
        <p:nvSpPr>
          <p:cNvPr id="26" name="Shape 993"/>
          <p:cNvSpPr/>
          <p:nvPr/>
        </p:nvSpPr>
        <p:spPr>
          <a:xfrm>
            <a:off x="340929" y="1545255"/>
            <a:ext cx="9054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Max in Flight: 2</a:t>
            </a:r>
          </a:p>
        </p:txBody>
      </p:sp>
      <p:sp>
        <p:nvSpPr>
          <p:cNvPr id="27" name="Shape 994"/>
          <p:cNvSpPr/>
          <p:nvPr/>
        </p:nvSpPr>
        <p:spPr>
          <a:xfrm>
            <a:off x="323455" y="1022633"/>
            <a:ext cx="5459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Example:</a:t>
            </a:r>
          </a:p>
        </p:txBody>
      </p:sp>
      <p:pic>
        <p:nvPicPr>
          <p:cNvPr id="28" name="Shape 995"/>
          <p:cNvPicPr preferRelativeResize="0"/>
          <p:nvPr/>
        </p:nvPicPr>
        <p:blipFill rotWithShape="1">
          <a:blip r:embed="rId3">
            <a:alphaModFix/>
          </a:blip>
          <a:srcRect/>
          <a:stretch/>
        </p:blipFill>
        <p:spPr>
          <a:xfrm>
            <a:off x="7025678" y="3009116"/>
            <a:ext cx="228600" cy="228600"/>
          </a:xfrm>
          <a:prstGeom prst="rect">
            <a:avLst/>
          </a:prstGeom>
          <a:noFill/>
          <a:ln>
            <a:noFill/>
          </a:ln>
        </p:spPr>
      </p:pic>
      <p:pic>
        <p:nvPicPr>
          <p:cNvPr id="29" name="Shape 996"/>
          <p:cNvPicPr preferRelativeResize="0"/>
          <p:nvPr/>
        </p:nvPicPr>
        <p:blipFill rotWithShape="1">
          <a:blip r:embed="rId3">
            <a:alphaModFix/>
          </a:blip>
          <a:srcRect/>
          <a:stretch/>
        </p:blipFill>
        <p:spPr>
          <a:xfrm>
            <a:off x="6795818" y="2858564"/>
            <a:ext cx="228600" cy="228600"/>
          </a:xfrm>
          <a:prstGeom prst="rect">
            <a:avLst/>
          </a:prstGeom>
          <a:noFill/>
          <a:ln>
            <a:noFill/>
          </a:ln>
        </p:spPr>
      </p:pic>
      <p:pic>
        <p:nvPicPr>
          <p:cNvPr id="30" name="Shape 997"/>
          <p:cNvPicPr preferRelativeResize="0"/>
          <p:nvPr/>
        </p:nvPicPr>
        <p:blipFill rotWithShape="1">
          <a:blip r:embed="rId3">
            <a:alphaModFix/>
          </a:blip>
          <a:srcRect/>
          <a:stretch/>
        </p:blipFill>
        <p:spPr>
          <a:xfrm>
            <a:off x="6515951" y="2690007"/>
            <a:ext cx="228600" cy="228600"/>
          </a:xfrm>
          <a:prstGeom prst="rect">
            <a:avLst/>
          </a:prstGeom>
          <a:noFill/>
          <a:ln>
            <a:noFill/>
          </a:ln>
        </p:spPr>
      </p:pic>
      <p:pic>
        <p:nvPicPr>
          <p:cNvPr id="31" name="Shape 998"/>
          <p:cNvPicPr preferRelativeResize="0"/>
          <p:nvPr/>
        </p:nvPicPr>
        <p:blipFill rotWithShape="1">
          <a:blip r:embed="rId3">
            <a:alphaModFix/>
          </a:blip>
          <a:srcRect/>
          <a:stretch/>
        </p:blipFill>
        <p:spPr>
          <a:xfrm>
            <a:off x="6258521" y="2533419"/>
            <a:ext cx="228600" cy="228600"/>
          </a:xfrm>
          <a:prstGeom prst="rect">
            <a:avLst/>
          </a:prstGeom>
          <a:noFill/>
          <a:ln>
            <a:noFill/>
          </a:ln>
        </p:spPr>
      </p:pic>
      <p:pic>
        <p:nvPicPr>
          <p:cNvPr id="32" name="Shape 999"/>
          <p:cNvPicPr preferRelativeResize="0"/>
          <p:nvPr/>
        </p:nvPicPr>
        <p:blipFill rotWithShape="1">
          <a:blip r:embed="rId3">
            <a:alphaModFix/>
          </a:blip>
          <a:srcRect/>
          <a:stretch/>
        </p:blipFill>
        <p:spPr>
          <a:xfrm>
            <a:off x="6002803" y="2384431"/>
            <a:ext cx="228600" cy="228600"/>
          </a:xfrm>
          <a:prstGeom prst="rect">
            <a:avLst/>
          </a:prstGeom>
          <a:noFill/>
          <a:ln>
            <a:noFill/>
          </a:ln>
        </p:spPr>
      </p:pic>
      <p:pic>
        <p:nvPicPr>
          <p:cNvPr id="33" name="Shape 1000"/>
          <p:cNvPicPr preferRelativeResize="0"/>
          <p:nvPr/>
        </p:nvPicPr>
        <p:blipFill rotWithShape="1">
          <a:blip r:embed="rId4">
            <a:alphaModFix/>
          </a:blip>
          <a:srcRect/>
          <a:stretch/>
        </p:blipFill>
        <p:spPr>
          <a:xfrm>
            <a:off x="6648447" y="1608866"/>
            <a:ext cx="1153200" cy="1153200"/>
          </a:xfrm>
          <a:prstGeom prst="rect">
            <a:avLst/>
          </a:prstGeom>
          <a:noFill/>
          <a:ln>
            <a:noFill/>
          </a:ln>
        </p:spPr>
      </p:pic>
      <p:grpSp>
        <p:nvGrpSpPr>
          <p:cNvPr id="34" name="Shape 1001"/>
          <p:cNvGrpSpPr/>
          <p:nvPr/>
        </p:nvGrpSpPr>
        <p:grpSpPr>
          <a:xfrm>
            <a:off x="2435020" y="2733409"/>
            <a:ext cx="612458" cy="1143192"/>
            <a:chOff x="-25400" y="0"/>
            <a:chExt cx="612458" cy="1143192"/>
          </a:xfrm>
        </p:grpSpPr>
        <p:pic>
          <p:nvPicPr>
            <p:cNvPr id="35" name="Shape 1002"/>
            <p:cNvPicPr preferRelativeResize="0"/>
            <p:nvPr/>
          </p:nvPicPr>
          <p:blipFill rotWithShape="1">
            <a:blip r:embed="rId5">
              <a:alphaModFix/>
            </a:blip>
            <a:srcRect/>
            <a:stretch/>
          </p:blipFill>
          <p:spPr>
            <a:xfrm>
              <a:off x="-25400" y="191591"/>
              <a:ext cx="606899" cy="951600"/>
            </a:xfrm>
            <a:prstGeom prst="rect">
              <a:avLst/>
            </a:prstGeom>
            <a:noFill/>
            <a:ln>
              <a:noFill/>
            </a:ln>
          </p:spPr>
        </p:pic>
        <p:sp>
          <p:nvSpPr>
            <p:cNvPr id="36" name="Shape 1003"/>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Canaries</a:t>
              </a:r>
            </a:p>
          </p:txBody>
        </p:sp>
      </p:grpSp>
      <p:pic>
        <p:nvPicPr>
          <p:cNvPr id="37" name="Picture 36"/>
          <p:cNvPicPr>
            <a:picLocks noChangeAspect="1"/>
          </p:cNvPicPr>
          <p:nvPr/>
        </p:nvPicPr>
        <p:blipFill>
          <a:blip r:embed="rId6"/>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34"/>
                                        </p:tgtEl>
                                      </p:cBhvr>
                                    </p:animEffect>
                                    <p:set>
                                      <p:cBhvr>
                                        <p:cTn id="11" dur="1" fill="hold">
                                          <p:stCondLst>
                                            <p:cond delay="1000"/>
                                          </p:stCondLst>
                                        </p:cTn>
                                        <p:tgtEl>
                                          <p:spTgt spid="34"/>
                                        </p:tgtEl>
                                        <p:attrNameLst>
                                          <p:attrName>style.visibility</p:attrName>
                                        </p:attrNameLst>
                                      </p:cBhvr>
                                      <p:to>
                                        <p:strVal val="hidden"/>
                                      </p:to>
                                    </p:set>
                                  </p:childTnLst>
                                </p:cTn>
                              </p:par>
                            </p:childTnLst>
                          </p:cTn>
                        </p:par>
                        <p:par>
                          <p:cTn id="12" fill="hold">
                            <p:stCondLst>
                              <p:cond delay="2001"/>
                            </p:stCondLst>
                            <p:childTnLst>
                              <p:par>
                                <p:cTn id="13" presetID="23" presetClass="entr" presetSubtype="16"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000"/>
                                        <p:tgtEl>
                                          <p:spTgt spid="28"/>
                                        </p:tgtEl>
                                        <p:attrNameLst>
                                          <p:attrName>ppt_w</p:attrName>
                                        </p:attrNameLst>
                                      </p:cBhvr>
                                      <p:tavLst>
                                        <p:tav tm="0">
                                          <p:val>
                                            <p:strVal val="0"/>
                                          </p:val>
                                        </p:tav>
                                        <p:tav tm="100000">
                                          <p:val>
                                            <p:strVal val="#ppt_w"/>
                                          </p:val>
                                        </p:tav>
                                      </p:tavLst>
                                    </p:anim>
                                    <p:anim calcmode="lin" valueType="num">
                                      <p:cBhvr additive="base">
                                        <p:cTn id="16" dur="1000"/>
                                        <p:tgtEl>
                                          <p:spTgt spid="28"/>
                                        </p:tgtEl>
                                        <p:attrNameLst>
                                          <p:attrName>ppt_h</p:attrName>
                                        </p:attrNameLst>
                                      </p:cBhvr>
                                      <p:tavLst>
                                        <p:tav tm="0">
                                          <p:val>
                                            <p:strVal val="0"/>
                                          </p:val>
                                        </p:tav>
                                        <p:tav tm="100000">
                                          <p:val>
                                            <p:strVal val="#ppt_h"/>
                                          </p:val>
                                        </p:tav>
                                      </p:tavLst>
                                    </p:anim>
                                  </p:childTnLst>
                                </p:cTn>
                              </p:par>
                            </p:childTnLst>
                          </p:cTn>
                        </p:par>
                        <p:par>
                          <p:cTn id="17" fill="hold">
                            <p:stCondLst>
                              <p:cond delay="3001"/>
                            </p:stCondLst>
                            <p:childTnLst>
                              <p:par>
                                <p:cTn id="18" presetID="10" presetClass="exit" presetSubtype="0" fill="hold" nodeType="afterEffect">
                                  <p:stCondLst>
                                    <p:cond delay="0"/>
                                  </p:stCondLst>
                                  <p:childTnLst>
                                    <p:animEffect transition="out" filter="fade">
                                      <p:cBhvr>
                                        <p:cTn id="19" dur="1000"/>
                                        <p:tgtEl>
                                          <p:spTgt spid="28"/>
                                        </p:tgtEl>
                                      </p:cBhvr>
                                    </p:animEffect>
                                    <p:set>
                                      <p:cBhvr>
                                        <p:cTn id="20" dur="1" fill="hold">
                                          <p:stCondLst>
                                            <p:cond delay="1000"/>
                                          </p:stCondLst>
                                        </p:cTn>
                                        <p:tgtEl>
                                          <p:spTgt spid="28"/>
                                        </p:tgtEl>
                                        <p:attrNameLst>
                                          <p:attrName>style.visibility</p:attrName>
                                        </p:attrNameLst>
                                      </p:cBhvr>
                                      <p:to>
                                        <p:strVal val="hidden"/>
                                      </p:to>
                                    </p:set>
                                  </p:childTnLst>
                                </p:cTn>
                              </p:par>
                            </p:childTnLst>
                          </p:cTn>
                        </p:par>
                        <p:par>
                          <p:cTn id="21" fill="hold">
                            <p:stCondLst>
                              <p:cond delay="4002"/>
                            </p:stCondLst>
                            <p:childTnLst>
                              <p:par>
                                <p:cTn id="22" presetID="23" presetClass="entr" presetSubtype="16"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1000"/>
                                        <p:tgtEl>
                                          <p:spTgt spid="29"/>
                                        </p:tgtEl>
                                        <p:attrNameLst>
                                          <p:attrName>ppt_w</p:attrName>
                                        </p:attrNameLst>
                                      </p:cBhvr>
                                      <p:tavLst>
                                        <p:tav tm="0">
                                          <p:val>
                                            <p:strVal val="0"/>
                                          </p:val>
                                        </p:tav>
                                        <p:tav tm="100000">
                                          <p:val>
                                            <p:strVal val="#ppt_w"/>
                                          </p:val>
                                        </p:tav>
                                      </p:tavLst>
                                    </p:anim>
                                    <p:anim calcmode="lin" valueType="num">
                                      <p:cBhvr additive="base">
                                        <p:cTn id="25" dur="1000"/>
                                        <p:tgtEl>
                                          <p:spTgt spid="29"/>
                                        </p:tgtEl>
                                        <p:attrNameLst>
                                          <p:attrName>ppt_h</p:attrName>
                                        </p:attrNameLst>
                                      </p:cBhvr>
                                      <p:tavLst>
                                        <p:tav tm="0">
                                          <p:val>
                                            <p:strVal val="0"/>
                                          </p:val>
                                        </p:tav>
                                        <p:tav tm="100000">
                                          <p:val>
                                            <p:strVal val="#ppt_h"/>
                                          </p:val>
                                        </p:tav>
                                      </p:tavLst>
                                    </p:anim>
                                  </p:childTnLst>
                                </p:cTn>
                              </p:par>
                            </p:childTnLst>
                          </p:cTn>
                        </p:par>
                        <p:par>
                          <p:cTn id="26" fill="hold">
                            <p:stCondLst>
                              <p:cond delay="5002"/>
                            </p:stCondLst>
                            <p:childTnLst>
                              <p:par>
                                <p:cTn id="27" presetID="10" presetClass="exit" presetSubtype="0" fill="hold" nodeType="afterEffect">
                                  <p:stCondLst>
                                    <p:cond delay="0"/>
                                  </p:stCondLst>
                                  <p:childTnLst>
                                    <p:animEffect transition="out" filter="fade">
                                      <p:cBhvr>
                                        <p:cTn id="28" dur="1000"/>
                                        <p:tgtEl>
                                          <p:spTgt spid="29"/>
                                        </p:tgtEl>
                                      </p:cBhvr>
                                    </p:animEffect>
                                    <p:set>
                                      <p:cBhvr>
                                        <p:cTn id="29" dur="1" fill="hold">
                                          <p:stCondLst>
                                            <p:cond delay="1000"/>
                                          </p:stCondLst>
                                        </p:cTn>
                                        <p:tgtEl>
                                          <p:spTgt spid="29"/>
                                        </p:tgtEl>
                                        <p:attrNameLst>
                                          <p:attrName>style.visibility</p:attrName>
                                        </p:attrNameLst>
                                      </p:cBhvr>
                                      <p:to>
                                        <p:strVal val="hidden"/>
                                      </p:to>
                                    </p:set>
                                  </p:childTnLst>
                                </p:cTn>
                              </p:par>
                            </p:childTnLst>
                          </p:cTn>
                        </p:par>
                        <p:par>
                          <p:cTn id="30" fill="hold">
                            <p:stCondLst>
                              <p:cond delay="6003"/>
                            </p:stCondLst>
                            <p:childTnLst>
                              <p:par>
                                <p:cTn id="31" presetID="23" presetClass="entr" presetSubtype="16"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1000"/>
                                        <p:tgtEl>
                                          <p:spTgt spid="30"/>
                                        </p:tgtEl>
                                        <p:attrNameLst>
                                          <p:attrName>ppt_w</p:attrName>
                                        </p:attrNameLst>
                                      </p:cBhvr>
                                      <p:tavLst>
                                        <p:tav tm="0">
                                          <p:val>
                                            <p:strVal val="0"/>
                                          </p:val>
                                        </p:tav>
                                        <p:tav tm="100000">
                                          <p:val>
                                            <p:strVal val="#ppt_w"/>
                                          </p:val>
                                        </p:tav>
                                      </p:tavLst>
                                    </p:anim>
                                    <p:anim calcmode="lin" valueType="num">
                                      <p:cBhvr additive="base">
                                        <p:cTn id="34" dur="1000"/>
                                        <p:tgtEl>
                                          <p:spTgt spid="30"/>
                                        </p:tgtEl>
                                        <p:attrNameLst>
                                          <p:attrName>ppt_h</p:attrName>
                                        </p:attrNameLst>
                                      </p:cBhvr>
                                      <p:tavLst>
                                        <p:tav tm="0">
                                          <p:val>
                                            <p:strVal val="0"/>
                                          </p:val>
                                        </p:tav>
                                        <p:tav tm="100000">
                                          <p:val>
                                            <p:strVal val="#ppt_h"/>
                                          </p:val>
                                        </p:tav>
                                      </p:tavLst>
                                    </p:anim>
                                  </p:childTnLst>
                                </p:cTn>
                              </p:par>
                            </p:childTnLst>
                          </p:cTn>
                        </p:par>
                        <p:par>
                          <p:cTn id="35" fill="hold">
                            <p:stCondLst>
                              <p:cond delay="7003"/>
                            </p:stCondLst>
                            <p:childTnLst>
                              <p:par>
                                <p:cTn id="36" presetID="10" presetClass="exit" presetSubtype="0" fill="hold" nodeType="afterEffect">
                                  <p:stCondLst>
                                    <p:cond delay="0"/>
                                  </p:stCondLst>
                                  <p:childTnLst>
                                    <p:animEffect transition="out" filter="fade">
                                      <p:cBhvr>
                                        <p:cTn id="37" dur="1000"/>
                                        <p:tgtEl>
                                          <p:spTgt spid="30"/>
                                        </p:tgtEl>
                                      </p:cBhvr>
                                    </p:animEffect>
                                    <p:set>
                                      <p:cBhvr>
                                        <p:cTn id="38" dur="1" fill="hold">
                                          <p:stCondLst>
                                            <p:cond delay="1000"/>
                                          </p:stCondLst>
                                        </p:cTn>
                                        <p:tgtEl>
                                          <p:spTgt spid="30"/>
                                        </p:tgtEl>
                                        <p:attrNameLst>
                                          <p:attrName>style.visibility</p:attrName>
                                        </p:attrNameLst>
                                      </p:cBhvr>
                                      <p:to>
                                        <p:strVal val="hidden"/>
                                      </p:to>
                                    </p:set>
                                  </p:childTnLst>
                                </p:cTn>
                              </p:par>
                            </p:childTnLst>
                          </p:cTn>
                        </p:par>
                        <p:par>
                          <p:cTn id="39" fill="hold">
                            <p:stCondLst>
                              <p:cond delay="8004"/>
                            </p:stCondLst>
                            <p:childTnLst>
                              <p:par>
                                <p:cTn id="40" presetID="23" presetClass="entr" presetSubtype="16"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1000"/>
                                        <p:tgtEl>
                                          <p:spTgt spid="31"/>
                                        </p:tgtEl>
                                        <p:attrNameLst>
                                          <p:attrName>ppt_w</p:attrName>
                                        </p:attrNameLst>
                                      </p:cBhvr>
                                      <p:tavLst>
                                        <p:tav tm="0">
                                          <p:val>
                                            <p:strVal val="0"/>
                                          </p:val>
                                        </p:tav>
                                        <p:tav tm="100000">
                                          <p:val>
                                            <p:strVal val="#ppt_w"/>
                                          </p:val>
                                        </p:tav>
                                      </p:tavLst>
                                    </p:anim>
                                    <p:anim calcmode="lin" valueType="num">
                                      <p:cBhvr additive="base">
                                        <p:cTn id="43" dur="1000"/>
                                        <p:tgtEl>
                                          <p:spTgt spid="31"/>
                                        </p:tgtEl>
                                        <p:attrNameLst>
                                          <p:attrName>ppt_h</p:attrName>
                                        </p:attrNameLst>
                                      </p:cBhvr>
                                      <p:tavLst>
                                        <p:tav tm="0">
                                          <p:val>
                                            <p:strVal val="0"/>
                                          </p:val>
                                        </p:tav>
                                        <p:tav tm="100000">
                                          <p:val>
                                            <p:strVal val="#ppt_h"/>
                                          </p:val>
                                        </p:tav>
                                      </p:tavLst>
                                    </p:anim>
                                  </p:childTnLst>
                                </p:cTn>
                              </p:par>
                            </p:childTnLst>
                          </p:cTn>
                        </p:par>
                        <p:par>
                          <p:cTn id="44" fill="hold">
                            <p:stCondLst>
                              <p:cond delay="9004"/>
                            </p:stCondLst>
                            <p:childTnLst>
                              <p:par>
                                <p:cTn id="45" presetID="10" presetClass="exit" presetSubtype="0" fill="hold" nodeType="afterEffect">
                                  <p:stCondLst>
                                    <p:cond delay="0"/>
                                  </p:stCondLst>
                                  <p:childTnLst>
                                    <p:animEffect transition="out" filter="fade">
                                      <p:cBhvr>
                                        <p:cTn id="46" dur="1000"/>
                                        <p:tgtEl>
                                          <p:spTgt spid="31"/>
                                        </p:tgtEl>
                                      </p:cBhvr>
                                    </p:animEffect>
                                    <p:set>
                                      <p:cBhvr>
                                        <p:cTn id="47" dur="1" fill="hold">
                                          <p:stCondLst>
                                            <p:cond delay="1000"/>
                                          </p:stCondLst>
                                        </p:cTn>
                                        <p:tgtEl>
                                          <p:spTgt spid="31"/>
                                        </p:tgtEl>
                                        <p:attrNameLst>
                                          <p:attrName>style.visibility</p:attrName>
                                        </p:attrNameLst>
                                      </p:cBhvr>
                                      <p:to>
                                        <p:strVal val="hidden"/>
                                      </p:to>
                                    </p:set>
                                  </p:childTnLst>
                                </p:cTn>
                              </p:par>
                            </p:childTnLst>
                          </p:cTn>
                        </p:par>
                        <p:par>
                          <p:cTn id="48" fill="hold">
                            <p:stCondLst>
                              <p:cond delay="10005"/>
                            </p:stCondLst>
                            <p:childTnLst>
                              <p:par>
                                <p:cTn id="49" presetID="23" presetClass="entr" presetSubtype="16"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1000"/>
                                        <p:tgtEl>
                                          <p:spTgt spid="32"/>
                                        </p:tgtEl>
                                        <p:attrNameLst>
                                          <p:attrName>ppt_w</p:attrName>
                                        </p:attrNameLst>
                                      </p:cBhvr>
                                      <p:tavLst>
                                        <p:tav tm="0">
                                          <p:val>
                                            <p:strVal val="0"/>
                                          </p:val>
                                        </p:tav>
                                        <p:tav tm="100000">
                                          <p:val>
                                            <p:strVal val="#ppt_w"/>
                                          </p:val>
                                        </p:tav>
                                      </p:tavLst>
                                    </p:anim>
                                    <p:anim calcmode="lin" valueType="num">
                                      <p:cBhvr additive="base">
                                        <p:cTn id="52" dur="1000"/>
                                        <p:tgtEl>
                                          <p:spTgt spid="32"/>
                                        </p:tgtEl>
                                        <p:attrNameLst>
                                          <p:attrName>ppt_h</p:attrName>
                                        </p:attrNameLst>
                                      </p:cBhvr>
                                      <p:tavLst>
                                        <p:tav tm="0">
                                          <p:val>
                                            <p:strVal val="0"/>
                                          </p:val>
                                        </p:tav>
                                        <p:tav tm="100000">
                                          <p:val>
                                            <p:strVal val="#ppt_h"/>
                                          </p:val>
                                        </p:tav>
                                      </p:tavLst>
                                    </p:anim>
                                  </p:childTnLst>
                                </p:cTn>
                              </p:par>
                            </p:childTnLst>
                          </p:cTn>
                        </p:par>
                        <p:par>
                          <p:cTn id="53" fill="hold">
                            <p:stCondLst>
                              <p:cond delay="11005"/>
                            </p:stCondLst>
                            <p:childTnLst>
                              <p:par>
                                <p:cTn id="54" presetID="10" presetClass="exit" presetSubtype="0" fill="hold" nodeType="afterEffect">
                                  <p:stCondLst>
                                    <p:cond delay="0"/>
                                  </p:stCondLst>
                                  <p:childTnLst>
                                    <p:animEffect transition="out" filter="fade">
                                      <p:cBhvr>
                                        <p:cTn id="55" dur="1000"/>
                                        <p:tgtEl>
                                          <p:spTgt spid="32"/>
                                        </p:tgtEl>
                                      </p:cBhvr>
                                    </p:animEffect>
                                    <p:set>
                                      <p:cBhvr>
                                        <p:cTn id="56" dur="1" fill="hold">
                                          <p:stCondLst>
                                            <p:cond delay="1000"/>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750"/>
                                        <p:tgtEl>
                                          <p:spTgt spid="33"/>
                                        </p:tgtEl>
                                        <p:attrNameLst>
                                          <p:attrName>ppt_w</p:attrName>
                                        </p:attrNameLst>
                                      </p:cBhvr>
                                      <p:tavLst>
                                        <p:tav tm="0">
                                          <p:val>
                                            <p:strVal val="0"/>
                                          </p:val>
                                        </p:tav>
                                        <p:tav tm="100000">
                                          <p:val>
                                            <p:strVal val="#ppt_w"/>
                                          </p:val>
                                        </p:tav>
                                      </p:tavLst>
                                    </p:anim>
                                    <p:anim calcmode="lin" valueType="num">
                                      <p:cBhvr additive="base">
                                        <p:cTn id="62" dur="750"/>
                                        <p:tgtEl>
                                          <p:spTgt spid="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sp>
        <p:nvSpPr>
          <p:cNvPr id="3" name="Shape 1011"/>
          <p:cNvSpPr/>
          <p:nvPr/>
        </p:nvSpPr>
        <p:spPr>
          <a:xfrm>
            <a:off x="325360" y="1283945"/>
            <a:ext cx="9323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 of Canaries: 2</a:t>
            </a:r>
          </a:p>
        </p:txBody>
      </p:sp>
      <p:sp>
        <p:nvSpPr>
          <p:cNvPr id="4" name="Shape 1012"/>
          <p:cNvSpPr/>
          <p:nvPr/>
        </p:nvSpPr>
        <p:spPr>
          <a:xfrm>
            <a:off x="340929" y="1545255"/>
            <a:ext cx="9054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Max in Flight: 2</a:t>
            </a:r>
          </a:p>
        </p:txBody>
      </p:sp>
      <p:sp>
        <p:nvSpPr>
          <p:cNvPr id="5" name="Shape 1013"/>
          <p:cNvSpPr/>
          <p:nvPr/>
        </p:nvSpPr>
        <p:spPr>
          <a:xfrm>
            <a:off x="323455" y="1022633"/>
            <a:ext cx="5459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Example:</a:t>
            </a:r>
          </a:p>
        </p:txBody>
      </p:sp>
      <p:pic>
        <p:nvPicPr>
          <p:cNvPr id="6" name="Shape 1014"/>
          <p:cNvPicPr preferRelativeResize="0"/>
          <p:nvPr/>
        </p:nvPicPr>
        <p:blipFill rotWithShape="1">
          <a:blip r:embed="rId2">
            <a:alphaModFix/>
          </a:blip>
          <a:srcRect/>
          <a:stretch/>
        </p:blipFill>
        <p:spPr>
          <a:xfrm>
            <a:off x="1476379" y="2651885"/>
            <a:ext cx="478500" cy="560700"/>
          </a:xfrm>
          <a:prstGeom prst="rect">
            <a:avLst/>
          </a:prstGeom>
          <a:noFill/>
          <a:ln>
            <a:noFill/>
          </a:ln>
        </p:spPr>
      </p:pic>
      <p:pic>
        <p:nvPicPr>
          <p:cNvPr id="7" name="Shape 1015"/>
          <p:cNvPicPr preferRelativeResize="0"/>
          <p:nvPr/>
        </p:nvPicPr>
        <p:blipFill rotWithShape="1">
          <a:blip r:embed="rId2">
            <a:alphaModFix/>
          </a:blip>
          <a:srcRect/>
          <a:stretch/>
        </p:blipFill>
        <p:spPr>
          <a:xfrm>
            <a:off x="1732099" y="2805488"/>
            <a:ext cx="478500" cy="560700"/>
          </a:xfrm>
          <a:prstGeom prst="rect">
            <a:avLst/>
          </a:prstGeom>
          <a:noFill/>
          <a:ln>
            <a:noFill/>
          </a:ln>
        </p:spPr>
      </p:pic>
      <p:pic>
        <p:nvPicPr>
          <p:cNvPr id="8" name="Shape 1016"/>
          <p:cNvPicPr preferRelativeResize="0"/>
          <p:nvPr/>
        </p:nvPicPr>
        <p:blipFill rotWithShape="1">
          <a:blip r:embed="rId2">
            <a:alphaModFix/>
          </a:blip>
          <a:srcRect/>
          <a:stretch/>
        </p:blipFill>
        <p:spPr>
          <a:xfrm>
            <a:off x="1987817" y="2959090"/>
            <a:ext cx="478500" cy="560700"/>
          </a:xfrm>
          <a:prstGeom prst="rect">
            <a:avLst/>
          </a:prstGeom>
          <a:noFill/>
          <a:ln>
            <a:noFill/>
          </a:ln>
        </p:spPr>
      </p:pic>
      <p:pic>
        <p:nvPicPr>
          <p:cNvPr id="9" name="Shape 1017"/>
          <p:cNvPicPr preferRelativeResize="0"/>
          <p:nvPr/>
        </p:nvPicPr>
        <p:blipFill rotWithShape="1">
          <a:blip r:embed="rId2">
            <a:alphaModFix/>
          </a:blip>
          <a:srcRect/>
          <a:stretch/>
        </p:blipFill>
        <p:spPr>
          <a:xfrm>
            <a:off x="2243536" y="3112691"/>
            <a:ext cx="478500" cy="560700"/>
          </a:xfrm>
          <a:prstGeom prst="rect">
            <a:avLst/>
          </a:prstGeom>
          <a:noFill/>
          <a:ln>
            <a:noFill/>
          </a:ln>
        </p:spPr>
      </p:pic>
      <p:pic>
        <p:nvPicPr>
          <p:cNvPr id="10" name="Shape 1018"/>
          <p:cNvPicPr preferRelativeResize="0"/>
          <p:nvPr/>
        </p:nvPicPr>
        <p:blipFill rotWithShape="1">
          <a:blip r:embed="rId2">
            <a:alphaModFix/>
          </a:blip>
          <a:srcRect/>
          <a:stretch/>
        </p:blipFill>
        <p:spPr>
          <a:xfrm>
            <a:off x="2499256" y="3266293"/>
            <a:ext cx="478500" cy="560700"/>
          </a:xfrm>
          <a:prstGeom prst="rect">
            <a:avLst/>
          </a:prstGeom>
          <a:noFill/>
          <a:ln>
            <a:noFill/>
          </a:ln>
        </p:spPr>
      </p:pic>
      <p:pic>
        <p:nvPicPr>
          <p:cNvPr id="11" name="Shape 1019"/>
          <p:cNvPicPr preferRelativeResize="0"/>
          <p:nvPr/>
        </p:nvPicPr>
        <p:blipFill rotWithShape="1">
          <a:blip r:embed="rId2">
            <a:alphaModFix/>
          </a:blip>
          <a:srcRect/>
          <a:stretch/>
        </p:blipFill>
        <p:spPr>
          <a:xfrm>
            <a:off x="1479804" y="2368493"/>
            <a:ext cx="478500" cy="560700"/>
          </a:xfrm>
          <a:prstGeom prst="rect">
            <a:avLst/>
          </a:prstGeom>
          <a:noFill/>
          <a:ln>
            <a:noFill/>
          </a:ln>
        </p:spPr>
      </p:pic>
      <p:pic>
        <p:nvPicPr>
          <p:cNvPr id="12" name="Shape 1020"/>
          <p:cNvPicPr preferRelativeResize="0"/>
          <p:nvPr/>
        </p:nvPicPr>
        <p:blipFill rotWithShape="1">
          <a:blip r:embed="rId2">
            <a:alphaModFix/>
          </a:blip>
          <a:srcRect/>
          <a:stretch/>
        </p:blipFill>
        <p:spPr>
          <a:xfrm>
            <a:off x="1735523" y="2522097"/>
            <a:ext cx="478500" cy="560700"/>
          </a:xfrm>
          <a:prstGeom prst="rect">
            <a:avLst/>
          </a:prstGeom>
          <a:noFill/>
          <a:ln>
            <a:noFill/>
          </a:ln>
        </p:spPr>
      </p:pic>
      <p:pic>
        <p:nvPicPr>
          <p:cNvPr id="13" name="Shape 1021"/>
          <p:cNvPicPr preferRelativeResize="0"/>
          <p:nvPr/>
        </p:nvPicPr>
        <p:blipFill rotWithShape="1">
          <a:blip r:embed="rId2">
            <a:alphaModFix/>
          </a:blip>
          <a:srcRect/>
          <a:stretch/>
        </p:blipFill>
        <p:spPr>
          <a:xfrm>
            <a:off x="1991241" y="2675699"/>
            <a:ext cx="478500" cy="560700"/>
          </a:xfrm>
          <a:prstGeom prst="rect">
            <a:avLst/>
          </a:prstGeom>
          <a:noFill/>
          <a:ln>
            <a:noFill/>
          </a:ln>
        </p:spPr>
      </p:pic>
      <p:pic>
        <p:nvPicPr>
          <p:cNvPr id="14" name="Shape 1022"/>
          <p:cNvPicPr preferRelativeResize="0"/>
          <p:nvPr/>
        </p:nvPicPr>
        <p:blipFill rotWithShape="1">
          <a:blip r:embed="rId2">
            <a:alphaModFix/>
          </a:blip>
          <a:srcRect/>
          <a:stretch/>
        </p:blipFill>
        <p:spPr>
          <a:xfrm>
            <a:off x="2246960" y="2829300"/>
            <a:ext cx="478500" cy="560700"/>
          </a:xfrm>
          <a:prstGeom prst="rect">
            <a:avLst/>
          </a:prstGeom>
          <a:noFill/>
          <a:ln>
            <a:noFill/>
          </a:ln>
        </p:spPr>
      </p:pic>
      <p:pic>
        <p:nvPicPr>
          <p:cNvPr id="15" name="Shape 1023"/>
          <p:cNvPicPr preferRelativeResize="0"/>
          <p:nvPr/>
        </p:nvPicPr>
        <p:blipFill rotWithShape="1">
          <a:blip r:embed="rId2">
            <a:alphaModFix/>
          </a:blip>
          <a:srcRect/>
          <a:stretch/>
        </p:blipFill>
        <p:spPr>
          <a:xfrm>
            <a:off x="2502680" y="2982902"/>
            <a:ext cx="478500" cy="560700"/>
          </a:xfrm>
          <a:prstGeom prst="rect">
            <a:avLst/>
          </a:prstGeom>
          <a:noFill/>
          <a:ln>
            <a:noFill/>
          </a:ln>
        </p:spPr>
      </p:pic>
      <p:pic>
        <p:nvPicPr>
          <p:cNvPr id="16" name="Shape 1024"/>
          <p:cNvPicPr preferRelativeResize="0"/>
          <p:nvPr/>
        </p:nvPicPr>
        <p:blipFill rotWithShape="1">
          <a:blip r:embed="rId2">
            <a:alphaModFix amt="22210"/>
          </a:blip>
          <a:srcRect/>
          <a:stretch/>
        </p:blipFill>
        <p:spPr>
          <a:xfrm>
            <a:off x="5877867" y="2663791"/>
            <a:ext cx="478500" cy="560700"/>
          </a:xfrm>
          <a:prstGeom prst="rect">
            <a:avLst/>
          </a:prstGeom>
          <a:noFill/>
          <a:ln>
            <a:noFill/>
          </a:ln>
        </p:spPr>
      </p:pic>
      <p:pic>
        <p:nvPicPr>
          <p:cNvPr id="17" name="Shape 1025"/>
          <p:cNvPicPr preferRelativeResize="0"/>
          <p:nvPr/>
        </p:nvPicPr>
        <p:blipFill rotWithShape="1">
          <a:blip r:embed="rId2">
            <a:alphaModFix amt="22210"/>
          </a:blip>
          <a:srcRect/>
          <a:stretch/>
        </p:blipFill>
        <p:spPr>
          <a:xfrm>
            <a:off x="6133585" y="2817393"/>
            <a:ext cx="478500" cy="560700"/>
          </a:xfrm>
          <a:prstGeom prst="rect">
            <a:avLst/>
          </a:prstGeom>
          <a:noFill/>
          <a:ln>
            <a:noFill/>
          </a:ln>
        </p:spPr>
      </p:pic>
      <p:pic>
        <p:nvPicPr>
          <p:cNvPr id="18" name="Shape 1026"/>
          <p:cNvPicPr preferRelativeResize="0"/>
          <p:nvPr/>
        </p:nvPicPr>
        <p:blipFill rotWithShape="1">
          <a:blip r:embed="rId2">
            <a:alphaModFix amt="22210"/>
          </a:blip>
          <a:srcRect/>
          <a:stretch/>
        </p:blipFill>
        <p:spPr>
          <a:xfrm>
            <a:off x="6389305" y="2970996"/>
            <a:ext cx="478500" cy="560700"/>
          </a:xfrm>
          <a:prstGeom prst="rect">
            <a:avLst/>
          </a:prstGeom>
          <a:noFill/>
          <a:ln>
            <a:noFill/>
          </a:ln>
        </p:spPr>
      </p:pic>
      <p:pic>
        <p:nvPicPr>
          <p:cNvPr id="19" name="Shape 1027"/>
          <p:cNvPicPr preferRelativeResize="0"/>
          <p:nvPr/>
        </p:nvPicPr>
        <p:blipFill rotWithShape="1">
          <a:blip r:embed="rId2">
            <a:alphaModFix amt="22210"/>
          </a:blip>
          <a:srcRect/>
          <a:stretch/>
        </p:blipFill>
        <p:spPr>
          <a:xfrm>
            <a:off x="6645022" y="3124598"/>
            <a:ext cx="478500" cy="560700"/>
          </a:xfrm>
          <a:prstGeom prst="rect">
            <a:avLst/>
          </a:prstGeom>
          <a:noFill/>
          <a:ln>
            <a:noFill/>
          </a:ln>
        </p:spPr>
      </p:pic>
      <p:pic>
        <p:nvPicPr>
          <p:cNvPr id="20" name="Shape 1028"/>
          <p:cNvPicPr preferRelativeResize="0"/>
          <p:nvPr/>
        </p:nvPicPr>
        <p:blipFill rotWithShape="1">
          <a:blip r:embed="rId2">
            <a:alphaModFix amt="22210"/>
          </a:blip>
          <a:srcRect/>
          <a:stretch/>
        </p:blipFill>
        <p:spPr>
          <a:xfrm>
            <a:off x="6900742" y="3278200"/>
            <a:ext cx="478500" cy="560700"/>
          </a:xfrm>
          <a:prstGeom prst="rect">
            <a:avLst/>
          </a:prstGeom>
          <a:noFill/>
          <a:ln>
            <a:noFill/>
          </a:ln>
        </p:spPr>
      </p:pic>
      <p:pic>
        <p:nvPicPr>
          <p:cNvPr id="21" name="Shape 1029"/>
          <p:cNvPicPr preferRelativeResize="0"/>
          <p:nvPr/>
        </p:nvPicPr>
        <p:blipFill rotWithShape="1">
          <a:blip r:embed="rId2">
            <a:alphaModFix amt="22210"/>
          </a:blip>
          <a:srcRect/>
          <a:stretch/>
        </p:blipFill>
        <p:spPr>
          <a:xfrm>
            <a:off x="5881291" y="2380400"/>
            <a:ext cx="478500" cy="560700"/>
          </a:xfrm>
          <a:prstGeom prst="rect">
            <a:avLst/>
          </a:prstGeom>
          <a:noFill/>
          <a:ln>
            <a:noFill/>
          </a:ln>
        </p:spPr>
      </p:pic>
      <p:pic>
        <p:nvPicPr>
          <p:cNvPr id="22" name="Shape 1030"/>
          <p:cNvPicPr preferRelativeResize="0"/>
          <p:nvPr/>
        </p:nvPicPr>
        <p:blipFill rotWithShape="1">
          <a:blip r:embed="rId2">
            <a:alphaModFix amt="22210"/>
          </a:blip>
          <a:srcRect/>
          <a:stretch/>
        </p:blipFill>
        <p:spPr>
          <a:xfrm>
            <a:off x="6137010" y="2534002"/>
            <a:ext cx="478500" cy="560700"/>
          </a:xfrm>
          <a:prstGeom prst="rect">
            <a:avLst/>
          </a:prstGeom>
          <a:noFill/>
          <a:ln>
            <a:noFill/>
          </a:ln>
        </p:spPr>
      </p:pic>
      <p:pic>
        <p:nvPicPr>
          <p:cNvPr id="23" name="Shape 1031"/>
          <p:cNvPicPr preferRelativeResize="0"/>
          <p:nvPr/>
        </p:nvPicPr>
        <p:blipFill rotWithShape="1">
          <a:blip r:embed="rId2">
            <a:alphaModFix amt="22210"/>
          </a:blip>
          <a:srcRect/>
          <a:stretch/>
        </p:blipFill>
        <p:spPr>
          <a:xfrm>
            <a:off x="6392728" y="2687605"/>
            <a:ext cx="478500" cy="560700"/>
          </a:xfrm>
          <a:prstGeom prst="rect">
            <a:avLst/>
          </a:prstGeom>
          <a:noFill/>
          <a:ln>
            <a:noFill/>
          </a:ln>
        </p:spPr>
      </p:pic>
      <p:pic>
        <p:nvPicPr>
          <p:cNvPr id="24" name="Shape 1032"/>
          <p:cNvPicPr preferRelativeResize="0"/>
          <p:nvPr/>
        </p:nvPicPr>
        <p:blipFill rotWithShape="1">
          <a:blip r:embed="rId2">
            <a:alphaModFix amt="22210"/>
          </a:blip>
          <a:srcRect/>
          <a:stretch/>
        </p:blipFill>
        <p:spPr>
          <a:xfrm>
            <a:off x="6648447" y="2841207"/>
            <a:ext cx="478500" cy="560700"/>
          </a:xfrm>
          <a:prstGeom prst="rect">
            <a:avLst/>
          </a:prstGeom>
          <a:noFill/>
          <a:ln>
            <a:noFill/>
          </a:ln>
        </p:spPr>
      </p:pic>
      <p:pic>
        <p:nvPicPr>
          <p:cNvPr id="25" name="Shape 1033"/>
          <p:cNvPicPr preferRelativeResize="0"/>
          <p:nvPr/>
        </p:nvPicPr>
        <p:blipFill rotWithShape="1">
          <a:blip r:embed="rId2">
            <a:alphaModFix amt="22210"/>
          </a:blip>
          <a:srcRect/>
          <a:stretch/>
        </p:blipFill>
        <p:spPr>
          <a:xfrm>
            <a:off x="6904165" y="2994808"/>
            <a:ext cx="478500" cy="560700"/>
          </a:xfrm>
          <a:prstGeom prst="rect">
            <a:avLst/>
          </a:prstGeom>
          <a:noFill/>
          <a:ln>
            <a:noFill/>
          </a:ln>
        </p:spPr>
      </p:pic>
      <p:sp>
        <p:nvSpPr>
          <p:cNvPr id="26" name="Shape 1034"/>
          <p:cNvSpPr/>
          <p:nvPr/>
        </p:nvSpPr>
        <p:spPr>
          <a:xfrm>
            <a:off x="1949933"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v1.1</a:t>
            </a:r>
          </a:p>
        </p:txBody>
      </p:sp>
      <p:sp>
        <p:nvSpPr>
          <p:cNvPr id="27" name="Shape 1035"/>
          <p:cNvSpPr/>
          <p:nvPr/>
        </p:nvSpPr>
        <p:spPr>
          <a:xfrm>
            <a:off x="6308614"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v1.2</a:t>
            </a:r>
          </a:p>
        </p:txBody>
      </p:sp>
      <p:sp>
        <p:nvSpPr>
          <p:cNvPr id="28" name="Shape 1036"/>
          <p:cNvSpPr/>
          <p:nvPr/>
        </p:nvSpPr>
        <p:spPr>
          <a:xfrm>
            <a:off x="4339835" y="3128293"/>
            <a:ext cx="687300" cy="707099"/>
          </a:xfrm>
          <a:prstGeom prst="rect">
            <a:avLst/>
          </a:prstGeom>
          <a:solidFill>
            <a:srgbClr val="FFFFFF">
              <a:alpha val="9800"/>
            </a:srgbClr>
          </a:solidFill>
          <a:ln>
            <a:noFill/>
          </a:ln>
        </p:spPr>
        <p:txBody>
          <a:bodyPr lIns="19050" tIns="19050" rIns="19050" bIns="19050" anchor="ctr" anchorCtr="0">
            <a:noAutofit/>
          </a:bodyPr>
          <a:lstStyle/>
          <a:p>
            <a:pPr marL="0" marR="0" lvl="0" indent="0" algn="ctr" rtl="0">
              <a:spcBef>
                <a:spcPts val="0"/>
              </a:spcBef>
              <a:buNone/>
            </a:pPr>
            <a:endParaRPr sz="1200" b="0" i="0" u="none" strike="noStrike" cap="none">
              <a:solidFill>
                <a:srgbClr val="F27C3A"/>
              </a:solidFill>
              <a:latin typeface="Helvetica Neue"/>
              <a:ea typeface="Helvetica Neue"/>
              <a:cs typeface="Helvetica Neue"/>
              <a:sym typeface="Helvetica Neue"/>
            </a:endParaRPr>
          </a:p>
        </p:txBody>
      </p:sp>
      <p:pic>
        <p:nvPicPr>
          <p:cNvPr id="29" name="Shape 1037"/>
          <p:cNvPicPr preferRelativeResize="0"/>
          <p:nvPr/>
        </p:nvPicPr>
        <p:blipFill rotWithShape="1">
          <a:blip r:embed="rId2">
            <a:alphaModFix/>
          </a:blip>
          <a:srcRect/>
          <a:stretch/>
        </p:blipFill>
        <p:spPr>
          <a:xfrm>
            <a:off x="2499892" y="3267469"/>
            <a:ext cx="478500" cy="560700"/>
          </a:xfrm>
          <a:prstGeom prst="rect">
            <a:avLst/>
          </a:prstGeom>
          <a:noFill/>
          <a:ln>
            <a:noFill/>
          </a:ln>
        </p:spPr>
      </p:pic>
      <p:pic>
        <p:nvPicPr>
          <p:cNvPr id="30" name="Shape 1038"/>
          <p:cNvPicPr preferRelativeResize="0"/>
          <p:nvPr/>
        </p:nvPicPr>
        <p:blipFill rotWithShape="1">
          <a:blip r:embed="rId2">
            <a:alphaModFix/>
          </a:blip>
          <a:srcRect/>
          <a:stretch/>
        </p:blipFill>
        <p:spPr>
          <a:xfrm>
            <a:off x="2504656" y="2981719"/>
            <a:ext cx="478500" cy="560700"/>
          </a:xfrm>
          <a:prstGeom prst="rect">
            <a:avLst/>
          </a:prstGeom>
          <a:noFill/>
          <a:ln>
            <a:noFill/>
          </a:ln>
        </p:spPr>
      </p:pic>
      <p:pic>
        <p:nvPicPr>
          <p:cNvPr id="31" name="Shape 1039"/>
          <p:cNvPicPr preferRelativeResize="0"/>
          <p:nvPr/>
        </p:nvPicPr>
        <p:blipFill rotWithShape="1">
          <a:blip r:embed="rId3">
            <a:alphaModFix/>
          </a:blip>
          <a:srcRect/>
          <a:stretch/>
        </p:blipFill>
        <p:spPr>
          <a:xfrm>
            <a:off x="6904165" y="1720932"/>
            <a:ext cx="1221299" cy="1221299"/>
          </a:xfrm>
          <a:prstGeom prst="rect">
            <a:avLst/>
          </a:prstGeom>
          <a:noFill/>
          <a:ln>
            <a:noFill/>
          </a:ln>
        </p:spPr>
      </p:pic>
      <p:sp>
        <p:nvSpPr>
          <p:cNvPr id="32" name="Shape 1041"/>
          <p:cNvSpPr/>
          <p:nvPr/>
        </p:nvSpPr>
        <p:spPr>
          <a:xfrm>
            <a:off x="7587461" y="3512198"/>
            <a:ext cx="1660199" cy="8591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200" b="0" i="0" u="none" strike="noStrike" cap="none">
                <a:solidFill>
                  <a:srgbClr val="000000"/>
                </a:solidFill>
                <a:latin typeface="Helvetica Neue"/>
                <a:ea typeface="Helvetica Neue"/>
                <a:cs typeface="Helvetica Neue"/>
                <a:sym typeface="Helvetica Neue"/>
              </a:rPr>
              <a:t>Once failed, Canary VMs are kept for troubleshooting purposes.</a:t>
            </a:r>
          </a:p>
        </p:txBody>
      </p:sp>
      <p:pic>
        <p:nvPicPr>
          <p:cNvPr id="33" name="Picture 32"/>
          <p:cNvPicPr>
            <a:picLocks noChangeAspect="1"/>
          </p:cNvPicPr>
          <p:nvPr/>
        </p:nvPicPr>
        <p:blipFill>
          <a:blip r:embed="rId4"/>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99"/>
                                        <p:tgtEl>
                                          <p:spTgt spid="28"/>
                                        </p:tgtEl>
                                      </p:cBhvr>
                                    </p:animEffect>
                                  </p:childTnLst>
                                </p:cTn>
                              </p:par>
                            </p:childTnLst>
                          </p:cTn>
                        </p:par>
                        <p:par>
                          <p:cTn id="8" fill="hold">
                            <p:stCondLst>
                              <p:cond delay="399"/>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899"/>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750"/>
                                        <p:tgtEl>
                                          <p:spTgt spid="31"/>
                                        </p:tgtEl>
                                        <p:attrNameLst>
                                          <p:attrName>ppt_w</p:attrName>
                                        </p:attrNameLst>
                                      </p:cBhvr>
                                      <p:tavLst>
                                        <p:tav tm="0">
                                          <p:val>
                                            <p:strVal val="0"/>
                                          </p:val>
                                        </p:tav>
                                        <p:tav tm="100000">
                                          <p:val>
                                            <p:strVal val="#ppt_w"/>
                                          </p:val>
                                        </p:tav>
                                      </p:tavLst>
                                    </p:anim>
                                    <p:anim calcmode="lin" valueType="num">
                                      <p:cBhvr additive="base">
                                        <p:cTn id="21" dur="750"/>
                                        <p:tgtEl>
                                          <p:spTgt spid="31"/>
                                        </p:tgtEl>
                                        <p:attrNameLst>
                                          <p:attrName>ppt_h</p:attrName>
                                        </p:attrNameLst>
                                      </p:cBhvr>
                                      <p:tavLst>
                                        <p:tav tm="0">
                                          <p:val>
                                            <p:strVal val="0"/>
                                          </p:val>
                                        </p:tav>
                                        <p:tav tm="100000">
                                          <p:val>
                                            <p:strVal val="#ppt_h"/>
                                          </p:val>
                                        </p:tav>
                                      </p:tavLst>
                                    </p:anim>
                                  </p:childTnLst>
                                </p:cTn>
                              </p:par>
                            </p:childTnLst>
                          </p:cTn>
                        </p:par>
                        <p:par>
                          <p:cTn id="22" fill="hold">
                            <p:stCondLst>
                              <p:cond delay="750"/>
                            </p:stCondLst>
                            <p:childTnLst>
                              <p:par>
                                <p:cTn id="23" presetID="23" presetClass="entr" presetSubtype="16"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300"/>
                                        <p:tgtEl>
                                          <p:spTgt spid="32"/>
                                        </p:tgtEl>
                                        <p:attrNameLst>
                                          <p:attrName>ppt_w</p:attrName>
                                        </p:attrNameLst>
                                      </p:cBhvr>
                                      <p:tavLst>
                                        <p:tav tm="0">
                                          <p:val>
                                            <p:strVal val="0"/>
                                          </p:val>
                                        </p:tav>
                                        <p:tav tm="100000">
                                          <p:val>
                                            <p:strVal val="#ppt_w"/>
                                          </p:val>
                                        </p:tav>
                                      </p:tavLst>
                                    </p:anim>
                                    <p:anim calcmode="lin" valueType="num">
                                      <p:cBhvr additive="base">
                                        <p:cTn id="26" dur="300"/>
                                        <p:tgtEl>
                                          <p:spTgt spid="3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How Do Canary Deployments Work?</a:t>
            </a:r>
            <a:endParaRPr lang="en-US" dirty="0">
              <a:solidFill>
                <a:srgbClr val="138A7E"/>
              </a:solidFill>
            </a:endParaRPr>
          </a:p>
        </p:txBody>
      </p:sp>
      <p:sp>
        <p:nvSpPr>
          <p:cNvPr id="3" name="Shape 1048"/>
          <p:cNvSpPr/>
          <p:nvPr/>
        </p:nvSpPr>
        <p:spPr>
          <a:xfrm>
            <a:off x="325360" y="1283945"/>
            <a:ext cx="9323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 of Canaries: 2</a:t>
            </a:r>
          </a:p>
        </p:txBody>
      </p:sp>
      <p:sp>
        <p:nvSpPr>
          <p:cNvPr id="4" name="Shape 1049"/>
          <p:cNvSpPr/>
          <p:nvPr/>
        </p:nvSpPr>
        <p:spPr>
          <a:xfrm>
            <a:off x="340929" y="1545255"/>
            <a:ext cx="905400"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Max in Flight: 2</a:t>
            </a:r>
          </a:p>
        </p:txBody>
      </p:sp>
      <p:sp>
        <p:nvSpPr>
          <p:cNvPr id="5" name="Shape 1050"/>
          <p:cNvSpPr/>
          <p:nvPr/>
        </p:nvSpPr>
        <p:spPr>
          <a:xfrm>
            <a:off x="323455" y="1022633"/>
            <a:ext cx="545999" cy="177900"/>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 sz="900" b="1" i="0" u="none" strike="noStrike" cap="small">
                <a:solidFill>
                  <a:srgbClr val="53585F"/>
                </a:solidFill>
                <a:latin typeface="Helvetica Neue"/>
                <a:ea typeface="Helvetica Neue"/>
                <a:cs typeface="Helvetica Neue"/>
                <a:sym typeface="Helvetica Neue"/>
              </a:rPr>
              <a:t>Example:</a:t>
            </a:r>
          </a:p>
        </p:txBody>
      </p:sp>
      <p:pic>
        <p:nvPicPr>
          <p:cNvPr id="6" name="Shape 1051"/>
          <p:cNvPicPr preferRelativeResize="0"/>
          <p:nvPr/>
        </p:nvPicPr>
        <p:blipFill rotWithShape="1">
          <a:blip r:embed="rId2">
            <a:alphaModFix/>
          </a:blip>
          <a:srcRect/>
          <a:stretch/>
        </p:blipFill>
        <p:spPr>
          <a:xfrm>
            <a:off x="1476379" y="2651885"/>
            <a:ext cx="478500" cy="560700"/>
          </a:xfrm>
          <a:prstGeom prst="rect">
            <a:avLst/>
          </a:prstGeom>
          <a:noFill/>
          <a:ln>
            <a:noFill/>
          </a:ln>
        </p:spPr>
      </p:pic>
      <p:pic>
        <p:nvPicPr>
          <p:cNvPr id="7" name="Shape 1052"/>
          <p:cNvPicPr preferRelativeResize="0"/>
          <p:nvPr/>
        </p:nvPicPr>
        <p:blipFill rotWithShape="1">
          <a:blip r:embed="rId2">
            <a:alphaModFix/>
          </a:blip>
          <a:srcRect/>
          <a:stretch/>
        </p:blipFill>
        <p:spPr>
          <a:xfrm>
            <a:off x="1732099" y="2805488"/>
            <a:ext cx="478500" cy="560700"/>
          </a:xfrm>
          <a:prstGeom prst="rect">
            <a:avLst/>
          </a:prstGeom>
          <a:noFill/>
          <a:ln>
            <a:noFill/>
          </a:ln>
        </p:spPr>
      </p:pic>
      <p:pic>
        <p:nvPicPr>
          <p:cNvPr id="8" name="Shape 1053"/>
          <p:cNvPicPr preferRelativeResize="0"/>
          <p:nvPr/>
        </p:nvPicPr>
        <p:blipFill rotWithShape="1">
          <a:blip r:embed="rId2">
            <a:alphaModFix/>
          </a:blip>
          <a:srcRect/>
          <a:stretch/>
        </p:blipFill>
        <p:spPr>
          <a:xfrm>
            <a:off x="1987817" y="2959090"/>
            <a:ext cx="478500" cy="560700"/>
          </a:xfrm>
          <a:prstGeom prst="rect">
            <a:avLst/>
          </a:prstGeom>
          <a:noFill/>
          <a:ln>
            <a:noFill/>
          </a:ln>
        </p:spPr>
      </p:pic>
      <p:pic>
        <p:nvPicPr>
          <p:cNvPr id="9" name="Shape 1054"/>
          <p:cNvPicPr preferRelativeResize="0"/>
          <p:nvPr/>
        </p:nvPicPr>
        <p:blipFill rotWithShape="1">
          <a:blip r:embed="rId2">
            <a:alphaModFix/>
          </a:blip>
          <a:srcRect/>
          <a:stretch/>
        </p:blipFill>
        <p:spPr>
          <a:xfrm>
            <a:off x="2243536" y="3112691"/>
            <a:ext cx="478500" cy="560700"/>
          </a:xfrm>
          <a:prstGeom prst="rect">
            <a:avLst/>
          </a:prstGeom>
          <a:noFill/>
          <a:ln>
            <a:noFill/>
          </a:ln>
        </p:spPr>
      </p:pic>
      <p:pic>
        <p:nvPicPr>
          <p:cNvPr id="10" name="Shape 1055"/>
          <p:cNvPicPr preferRelativeResize="0"/>
          <p:nvPr/>
        </p:nvPicPr>
        <p:blipFill rotWithShape="1">
          <a:blip r:embed="rId2">
            <a:alphaModFix/>
          </a:blip>
          <a:srcRect/>
          <a:stretch/>
        </p:blipFill>
        <p:spPr>
          <a:xfrm>
            <a:off x="2499256" y="3266293"/>
            <a:ext cx="478500" cy="560700"/>
          </a:xfrm>
          <a:prstGeom prst="rect">
            <a:avLst/>
          </a:prstGeom>
          <a:noFill/>
          <a:ln>
            <a:noFill/>
          </a:ln>
        </p:spPr>
      </p:pic>
      <p:pic>
        <p:nvPicPr>
          <p:cNvPr id="11" name="Shape 1056"/>
          <p:cNvPicPr preferRelativeResize="0"/>
          <p:nvPr/>
        </p:nvPicPr>
        <p:blipFill rotWithShape="1">
          <a:blip r:embed="rId2">
            <a:alphaModFix/>
          </a:blip>
          <a:srcRect/>
          <a:stretch/>
        </p:blipFill>
        <p:spPr>
          <a:xfrm>
            <a:off x="1479804" y="2368493"/>
            <a:ext cx="478500" cy="560700"/>
          </a:xfrm>
          <a:prstGeom prst="rect">
            <a:avLst/>
          </a:prstGeom>
          <a:noFill/>
          <a:ln>
            <a:noFill/>
          </a:ln>
        </p:spPr>
      </p:pic>
      <p:pic>
        <p:nvPicPr>
          <p:cNvPr id="12" name="Shape 1057"/>
          <p:cNvPicPr preferRelativeResize="0"/>
          <p:nvPr/>
        </p:nvPicPr>
        <p:blipFill rotWithShape="1">
          <a:blip r:embed="rId2">
            <a:alphaModFix/>
          </a:blip>
          <a:srcRect/>
          <a:stretch/>
        </p:blipFill>
        <p:spPr>
          <a:xfrm>
            <a:off x="1735523" y="2522097"/>
            <a:ext cx="478500" cy="560700"/>
          </a:xfrm>
          <a:prstGeom prst="rect">
            <a:avLst/>
          </a:prstGeom>
          <a:noFill/>
          <a:ln>
            <a:noFill/>
          </a:ln>
        </p:spPr>
      </p:pic>
      <p:pic>
        <p:nvPicPr>
          <p:cNvPr id="13" name="Shape 1058"/>
          <p:cNvPicPr preferRelativeResize="0"/>
          <p:nvPr/>
        </p:nvPicPr>
        <p:blipFill rotWithShape="1">
          <a:blip r:embed="rId2">
            <a:alphaModFix/>
          </a:blip>
          <a:srcRect/>
          <a:stretch/>
        </p:blipFill>
        <p:spPr>
          <a:xfrm>
            <a:off x="1991241" y="2675699"/>
            <a:ext cx="478500" cy="560700"/>
          </a:xfrm>
          <a:prstGeom prst="rect">
            <a:avLst/>
          </a:prstGeom>
          <a:noFill/>
          <a:ln>
            <a:noFill/>
          </a:ln>
        </p:spPr>
      </p:pic>
      <p:pic>
        <p:nvPicPr>
          <p:cNvPr id="14" name="Shape 1059"/>
          <p:cNvPicPr preferRelativeResize="0"/>
          <p:nvPr/>
        </p:nvPicPr>
        <p:blipFill rotWithShape="1">
          <a:blip r:embed="rId2">
            <a:alphaModFix/>
          </a:blip>
          <a:srcRect/>
          <a:stretch/>
        </p:blipFill>
        <p:spPr>
          <a:xfrm>
            <a:off x="2246960" y="2829300"/>
            <a:ext cx="478500" cy="560700"/>
          </a:xfrm>
          <a:prstGeom prst="rect">
            <a:avLst/>
          </a:prstGeom>
          <a:noFill/>
          <a:ln>
            <a:noFill/>
          </a:ln>
        </p:spPr>
      </p:pic>
      <p:pic>
        <p:nvPicPr>
          <p:cNvPr id="15" name="Shape 1060"/>
          <p:cNvPicPr preferRelativeResize="0"/>
          <p:nvPr/>
        </p:nvPicPr>
        <p:blipFill rotWithShape="1">
          <a:blip r:embed="rId2">
            <a:alphaModFix/>
          </a:blip>
          <a:srcRect/>
          <a:stretch/>
        </p:blipFill>
        <p:spPr>
          <a:xfrm>
            <a:off x="2502680" y="2982902"/>
            <a:ext cx="478500" cy="560700"/>
          </a:xfrm>
          <a:prstGeom prst="rect">
            <a:avLst/>
          </a:prstGeom>
          <a:noFill/>
          <a:ln>
            <a:noFill/>
          </a:ln>
        </p:spPr>
      </p:pic>
      <p:pic>
        <p:nvPicPr>
          <p:cNvPr id="16" name="Shape 1061"/>
          <p:cNvPicPr preferRelativeResize="0"/>
          <p:nvPr/>
        </p:nvPicPr>
        <p:blipFill rotWithShape="1">
          <a:blip r:embed="rId2">
            <a:alphaModFix amt="22210"/>
          </a:blip>
          <a:srcRect/>
          <a:stretch/>
        </p:blipFill>
        <p:spPr>
          <a:xfrm>
            <a:off x="5877867" y="2663791"/>
            <a:ext cx="478500" cy="560700"/>
          </a:xfrm>
          <a:prstGeom prst="rect">
            <a:avLst/>
          </a:prstGeom>
          <a:noFill/>
          <a:ln>
            <a:noFill/>
          </a:ln>
        </p:spPr>
      </p:pic>
      <p:pic>
        <p:nvPicPr>
          <p:cNvPr id="17" name="Shape 1062"/>
          <p:cNvPicPr preferRelativeResize="0"/>
          <p:nvPr/>
        </p:nvPicPr>
        <p:blipFill rotWithShape="1">
          <a:blip r:embed="rId2">
            <a:alphaModFix amt="22210"/>
          </a:blip>
          <a:srcRect/>
          <a:stretch/>
        </p:blipFill>
        <p:spPr>
          <a:xfrm>
            <a:off x="6133585" y="2817393"/>
            <a:ext cx="478500" cy="560700"/>
          </a:xfrm>
          <a:prstGeom prst="rect">
            <a:avLst/>
          </a:prstGeom>
          <a:noFill/>
          <a:ln>
            <a:noFill/>
          </a:ln>
        </p:spPr>
      </p:pic>
      <p:pic>
        <p:nvPicPr>
          <p:cNvPr id="18" name="Shape 1063"/>
          <p:cNvPicPr preferRelativeResize="0"/>
          <p:nvPr/>
        </p:nvPicPr>
        <p:blipFill rotWithShape="1">
          <a:blip r:embed="rId2">
            <a:alphaModFix amt="22210"/>
          </a:blip>
          <a:srcRect/>
          <a:stretch/>
        </p:blipFill>
        <p:spPr>
          <a:xfrm>
            <a:off x="6389305" y="2970996"/>
            <a:ext cx="478500" cy="560700"/>
          </a:xfrm>
          <a:prstGeom prst="rect">
            <a:avLst/>
          </a:prstGeom>
          <a:noFill/>
          <a:ln>
            <a:noFill/>
          </a:ln>
        </p:spPr>
      </p:pic>
      <p:pic>
        <p:nvPicPr>
          <p:cNvPr id="19" name="Shape 1064"/>
          <p:cNvPicPr preferRelativeResize="0"/>
          <p:nvPr/>
        </p:nvPicPr>
        <p:blipFill rotWithShape="1">
          <a:blip r:embed="rId2">
            <a:alphaModFix amt="22210"/>
          </a:blip>
          <a:srcRect/>
          <a:stretch/>
        </p:blipFill>
        <p:spPr>
          <a:xfrm>
            <a:off x="6645022" y="3124598"/>
            <a:ext cx="478500" cy="560700"/>
          </a:xfrm>
          <a:prstGeom prst="rect">
            <a:avLst/>
          </a:prstGeom>
          <a:noFill/>
          <a:ln>
            <a:noFill/>
          </a:ln>
        </p:spPr>
      </p:pic>
      <p:pic>
        <p:nvPicPr>
          <p:cNvPr id="20" name="Shape 1065"/>
          <p:cNvPicPr preferRelativeResize="0"/>
          <p:nvPr/>
        </p:nvPicPr>
        <p:blipFill rotWithShape="1">
          <a:blip r:embed="rId2">
            <a:alphaModFix amt="22210"/>
          </a:blip>
          <a:srcRect/>
          <a:stretch/>
        </p:blipFill>
        <p:spPr>
          <a:xfrm>
            <a:off x="6900742" y="3278200"/>
            <a:ext cx="478500" cy="560700"/>
          </a:xfrm>
          <a:prstGeom prst="rect">
            <a:avLst/>
          </a:prstGeom>
          <a:noFill/>
          <a:ln>
            <a:noFill/>
          </a:ln>
        </p:spPr>
      </p:pic>
      <p:pic>
        <p:nvPicPr>
          <p:cNvPr id="21" name="Shape 1066"/>
          <p:cNvPicPr preferRelativeResize="0"/>
          <p:nvPr/>
        </p:nvPicPr>
        <p:blipFill rotWithShape="1">
          <a:blip r:embed="rId2">
            <a:alphaModFix amt="22210"/>
          </a:blip>
          <a:srcRect/>
          <a:stretch/>
        </p:blipFill>
        <p:spPr>
          <a:xfrm>
            <a:off x="5881291" y="2380400"/>
            <a:ext cx="478500" cy="560700"/>
          </a:xfrm>
          <a:prstGeom prst="rect">
            <a:avLst/>
          </a:prstGeom>
          <a:noFill/>
          <a:ln>
            <a:noFill/>
          </a:ln>
        </p:spPr>
      </p:pic>
      <p:pic>
        <p:nvPicPr>
          <p:cNvPr id="22" name="Shape 1067"/>
          <p:cNvPicPr preferRelativeResize="0"/>
          <p:nvPr/>
        </p:nvPicPr>
        <p:blipFill rotWithShape="1">
          <a:blip r:embed="rId2">
            <a:alphaModFix amt="22210"/>
          </a:blip>
          <a:srcRect/>
          <a:stretch/>
        </p:blipFill>
        <p:spPr>
          <a:xfrm>
            <a:off x="6137010" y="2534002"/>
            <a:ext cx="478500" cy="560700"/>
          </a:xfrm>
          <a:prstGeom prst="rect">
            <a:avLst/>
          </a:prstGeom>
          <a:noFill/>
          <a:ln>
            <a:noFill/>
          </a:ln>
        </p:spPr>
      </p:pic>
      <p:pic>
        <p:nvPicPr>
          <p:cNvPr id="23" name="Shape 1068"/>
          <p:cNvPicPr preferRelativeResize="0"/>
          <p:nvPr/>
        </p:nvPicPr>
        <p:blipFill rotWithShape="1">
          <a:blip r:embed="rId2">
            <a:alphaModFix amt="22210"/>
          </a:blip>
          <a:srcRect/>
          <a:stretch/>
        </p:blipFill>
        <p:spPr>
          <a:xfrm>
            <a:off x="6392728" y="2687605"/>
            <a:ext cx="478500" cy="560700"/>
          </a:xfrm>
          <a:prstGeom prst="rect">
            <a:avLst/>
          </a:prstGeom>
          <a:noFill/>
          <a:ln>
            <a:noFill/>
          </a:ln>
        </p:spPr>
      </p:pic>
      <p:pic>
        <p:nvPicPr>
          <p:cNvPr id="24" name="Shape 1069"/>
          <p:cNvPicPr preferRelativeResize="0"/>
          <p:nvPr/>
        </p:nvPicPr>
        <p:blipFill rotWithShape="1">
          <a:blip r:embed="rId2">
            <a:alphaModFix amt="22210"/>
          </a:blip>
          <a:srcRect/>
          <a:stretch/>
        </p:blipFill>
        <p:spPr>
          <a:xfrm>
            <a:off x="6648447" y="2841207"/>
            <a:ext cx="478500" cy="560700"/>
          </a:xfrm>
          <a:prstGeom prst="rect">
            <a:avLst/>
          </a:prstGeom>
          <a:noFill/>
          <a:ln>
            <a:noFill/>
          </a:ln>
        </p:spPr>
      </p:pic>
      <p:pic>
        <p:nvPicPr>
          <p:cNvPr id="25" name="Shape 1070"/>
          <p:cNvPicPr preferRelativeResize="0"/>
          <p:nvPr/>
        </p:nvPicPr>
        <p:blipFill rotWithShape="1">
          <a:blip r:embed="rId2">
            <a:alphaModFix amt="22210"/>
          </a:blip>
          <a:srcRect/>
          <a:stretch/>
        </p:blipFill>
        <p:spPr>
          <a:xfrm>
            <a:off x="6904165" y="2994808"/>
            <a:ext cx="478500" cy="560700"/>
          </a:xfrm>
          <a:prstGeom prst="rect">
            <a:avLst/>
          </a:prstGeom>
          <a:noFill/>
          <a:ln>
            <a:noFill/>
          </a:ln>
        </p:spPr>
      </p:pic>
      <p:sp>
        <p:nvSpPr>
          <p:cNvPr id="26" name="Shape 1071"/>
          <p:cNvSpPr/>
          <p:nvPr/>
        </p:nvSpPr>
        <p:spPr>
          <a:xfrm>
            <a:off x="1949933"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v1.1</a:t>
            </a:r>
          </a:p>
        </p:txBody>
      </p:sp>
      <p:sp>
        <p:nvSpPr>
          <p:cNvPr id="27" name="Shape 1072"/>
          <p:cNvSpPr/>
          <p:nvPr/>
        </p:nvSpPr>
        <p:spPr>
          <a:xfrm>
            <a:off x="6308614" y="3996473"/>
            <a:ext cx="344099" cy="215999"/>
          </a:xfrm>
          <a:prstGeom prst="rect">
            <a:avLst/>
          </a:prstGeom>
          <a:noFill/>
          <a:ln>
            <a:noFill/>
          </a:ln>
        </p:spPr>
        <p:txBody>
          <a:bodyPr lIns="19050" tIns="19050" rIns="19050" bIns="19050" anchor="ctr" anchorCtr="0">
            <a:noAutofit/>
          </a:bodyPr>
          <a:lstStyle/>
          <a:p>
            <a:pPr marL="0" marR="0" lvl="0" indent="0" algn="ctr" rtl="0">
              <a:spcBef>
                <a:spcPts val="0"/>
              </a:spcBef>
              <a:buSzPct val="25000"/>
              <a:buNone/>
            </a:pPr>
            <a:r>
              <a:rPr lang="en" sz="1200" b="1" i="0" u="none" strike="noStrike" cap="small">
                <a:solidFill>
                  <a:srgbClr val="53585F"/>
                </a:solidFill>
                <a:latin typeface="Helvetica Neue"/>
                <a:ea typeface="Helvetica Neue"/>
                <a:cs typeface="Helvetica Neue"/>
                <a:sym typeface="Helvetica Neue"/>
              </a:rPr>
              <a:t>v1.2</a:t>
            </a:r>
          </a:p>
        </p:txBody>
      </p:sp>
      <p:sp>
        <p:nvSpPr>
          <p:cNvPr id="28" name="Shape 1073"/>
          <p:cNvSpPr/>
          <p:nvPr/>
        </p:nvSpPr>
        <p:spPr>
          <a:xfrm>
            <a:off x="4339835" y="3128293"/>
            <a:ext cx="687300" cy="707099"/>
          </a:xfrm>
          <a:prstGeom prst="rect">
            <a:avLst/>
          </a:prstGeom>
          <a:solidFill>
            <a:srgbClr val="FFFFFF">
              <a:alpha val="9800"/>
            </a:srgbClr>
          </a:solidFill>
          <a:ln>
            <a:noFill/>
          </a:ln>
        </p:spPr>
        <p:txBody>
          <a:bodyPr lIns="19050" tIns="19050" rIns="19050" bIns="19050" anchor="ctr" anchorCtr="0">
            <a:noAutofit/>
          </a:bodyPr>
          <a:lstStyle/>
          <a:p>
            <a:pPr marL="0" marR="0" lvl="0" indent="0" algn="ctr" rtl="0">
              <a:spcBef>
                <a:spcPts val="0"/>
              </a:spcBef>
              <a:buNone/>
            </a:pPr>
            <a:endParaRPr sz="1200" b="0" i="0" u="none" strike="noStrike" cap="none">
              <a:solidFill>
                <a:srgbClr val="F27C3A"/>
              </a:solidFill>
              <a:latin typeface="Helvetica Neue"/>
              <a:ea typeface="Helvetica Neue"/>
              <a:cs typeface="Helvetica Neue"/>
              <a:sym typeface="Helvetica Neue"/>
            </a:endParaRPr>
          </a:p>
        </p:txBody>
      </p:sp>
      <p:pic>
        <p:nvPicPr>
          <p:cNvPr id="29" name="Shape 1074"/>
          <p:cNvPicPr preferRelativeResize="0"/>
          <p:nvPr/>
        </p:nvPicPr>
        <p:blipFill rotWithShape="1">
          <a:blip r:embed="rId2">
            <a:alphaModFix/>
          </a:blip>
          <a:srcRect/>
          <a:stretch/>
        </p:blipFill>
        <p:spPr>
          <a:xfrm>
            <a:off x="2499892" y="3267469"/>
            <a:ext cx="478500" cy="560700"/>
          </a:xfrm>
          <a:prstGeom prst="rect">
            <a:avLst/>
          </a:prstGeom>
          <a:noFill/>
          <a:ln>
            <a:noFill/>
          </a:ln>
        </p:spPr>
      </p:pic>
      <p:pic>
        <p:nvPicPr>
          <p:cNvPr id="30" name="Shape 1075"/>
          <p:cNvPicPr preferRelativeResize="0"/>
          <p:nvPr/>
        </p:nvPicPr>
        <p:blipFill rotWithShape="1">
          <a:blip r:embed="rId2">
            <a:alphaModFix/>
          </a:blip>
          <a:srcRect/>
          <a:stretch/>
        </p:blipFill>
        <p:spPr>
          <a:xfrm>
            <a:off x="2504656" y="2981719"/>
            <a:ext cx="478500" cy="560700"/>
          </a:xfrm>
          <a:prstGeom prst="rect">
            <a:avLst/>
          </a:prstGeom>
          <a:noFill/>
          <a:ln>
            <a:noFill/>
          </a:ln>
        </p:spPr>
      </p:pic>
      <p:pic>
        <p:nvPicPr>
          <p:cNvPr id="31" name="Shape 1076"/>
          <p:cNvPicPr preferRelativeResize="0"/>
          <p:nvPr/>
        </p:nvPicPr>
        <p:blipFill rotWithShape="1">
          <a:blip r:embed="rId3">
            <a:alphaModFix/>
          </a:blip>
          <a:srcRect/>
          <a:stretch/>
        </p:blipFill>
        <p:spPr>
          <a:xfrm>
            <a:off x="6904165" y="1720932"/>
            <a:ext cx="1221299" cy="1221299"/>
          </a:xfrm>
          <a:prstGeom prst="rect">
            <a:avLst/>
          </a:prstGeom>
          <a:noFill/>
          <a:ln>
            <a:noFill/>
          </a:ln>
        </p:spPr>
      </p:pic>
      <p:sp>
        <p:nvSpPr>
          <p:cNvPr id="32" name="Shape 1078"/>
          <p:cNvSpPr/>
          <p:nvPr/>
        </p:nvSpPr>
        <p:spPr>
          <a:xfrm>
            <a:off x="4239428" y="3849153"/>
            <a:ext cx="1660199" cy="7578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100" b="0" i="0" u="none" strike="noStrike" cap="none">
                <a:solidFill>
                  <a:srgbClr val="000000"/>
                </a:solidFill>
                <a:latin typeface="Helvetica Neue"/>
                <a:ea typeface="Helvetica Neue"/>
                <a:cs typeface="Helvetica Neue"/>
                <a:sym typeface="Helvetica Neue"/>
              </a:rPr>
              <a:t>Once failed, Canary VMs are kept for troubleshooting purposes.</a:t>
            </a:r>
          </a:p>
        </p:txBody>
      </p:sp>
      <p:pic>
        <p:nvPicPr>
          <p:cNvPr id="33" name="Shape 1079"/>
          <p:cNvPicPr preferRelativeResize="0"/>
          <p:nvPr/>
        </p:nvPicPr>
        <p:blipFill rotWithShape="1">
          <a:blip r:embed="rId4">
            <a:alphaModFix/>
          </a:blip>
          <a:srcRect/>
          <a:stretch/>
        </p:blipFill>
        <p:spPr>
          <a:xfrm rot="18900000">
            <a:off x="4022213" y="3349074"/>
            <a:ext cx="1158240" cy="89095"/>
          </a:xfrm>
          <a:prstGeom prst="rect">
            <a:avLst/>
          </a:prstGeom>
          <a:noFill/>
          <a:ln>
            <a:noFill/>
          </a:ln>
        </p:spPr>
      </p:pic>
      <p:pic>
        <p:nvPicPr>
          <p:cNvPr id="34" name="Shape 1080"/>
          <p:cNvPicPr preferRelativeResize="0"/>
          <p:nvPr/>
        </p:nvPicPr>
        <p:blipFill rotWithShape="1">
          <a:blip r:embed="rId5">
            <a:alphaModFix/>
          </a:blip>
          <a:srcRect/>
          <a:stretch/>
        </p:blipFill>
        <p:spPr>
          <a:xfrm rot="13500000">
            <a:off x="4083734" y="3409360"/>
            <a:ext cx="1035204" cy="89095"/>
          </a:xfrm>
          <a:prstGeom prst="rect">
            <a:avLst/>
          </a:prstGeom>
          <a:noFill/>
          <a:ln>
            <a:noFill/>
          </a:ln>
        </p:spPr>
      </p:pic>
      <p:pic>
        <p:nvPicPr>
          <p:cNvPr id="35" name="Picture 34"/>
          <p:cNvPicPr>
            <a:picLocks noChangeAspect="1"/>
          </p:cNvPicPr>
          <p:nvPr/>
        </p:nvPicPr>
        <p:blipFill>
          <a:blip r:embed="rId6"/>
          <a:stretch>
            <a:fillRect/>
          </a:stretch>
        </p:blipFill>
        <p:spPr>
          <a:xfrm>
            <a:off x="7208973" y="1484074"/>
            <a:ext cx="1935027" cy="2652600"/>
          </a:xfrm>
          <a:prstGeom prst="rect">
            <a:avLst/>
          </a:prstGeom>
        </p:spPr>
      </p:pic>
    </p:spTree>
    <p:extLst>
      <p:ext uri="{BB962C8B-B14F-4D97-AF65-F5344CB8AC3E}">
        <p14:creationId xmlns:p14="http://schemas.microsoft.com/office/powerpoint/2010/main" val="296979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000"/>
                            </p:stCondLst>
                            <p:childTnLst>
                              <p:par>
                                <p:cTn id="13" presetID="10" presetClass="exit" presetSubtype="0" fill="hold" nodeType="afterEffect">
                                  <p:stCondLst>
                                    <p:cond delay="0"/>
                                  </p:stCondLst>
                                  <p:childTnLst>
                                    <p:animEffect transition="out" filter="fade">
                                      <p:cBhvr>
                                        <p:cTn id="14" dur="1000"/>
                                        <p:tgtEl>
                                          <p:spTgt spid="33"/>
                                        </p:tgtEl>
                                      </p:cBhvr>
                                    </p:animEffect>
                                    <p:set>
                                      <p:cBhvr>
                                        <p:cTn id="15" dur="1" fill="hold">
                                          <p:stCondLst>
                                            <p:cond delay="1000"/>
                                          </p:stCondLst>
                                        </p:cTn>
                                        <p:tgtEl>
                                          <p:spTgt spid="33"/>
                                        </p:tgtEl>
                                        <p:attrNameLst>
                                          <p:attrName>style.visibility</p:attrName>
                                        </p:attrNameLst>
                                      </p:cBhvr>
                                      <p:to>
                                        <p:strVal val="hidden"/>
                                      </p:to>
                                    </p:set>
                                  </p:childTnLst>
                                </p:cTn>
                              </p:par>
                            </p:childTnLst>
                          </p:cTn>
                        </p:par>
                        <p:par>
                          <p:cTn id="16" fill="hold">
                            <p:stCondLst>
                              <p:cond delay="3001"/>
                            </p:stCondLst>
                            <p:childTnLst>
                              <p:par>
                                <p:cTn id="17" presetID="10" presetClass="exit" presetSubtype="0" fill="hold" nodeType="afterEffect">
                                  <p:stCondLst>
                                    <p:cond delay="0"/>
                                  </p:stCondLst>
                                  <p:childTnLst>
                                    <p:animEffect transition="out" filter="fade">
                                      <p:cBhvr>
                                        <p:cTn id="18" dur="1000"/>
                                        <p:tgtEl>
                                          <p:spTgt spid="34"/>
                                        </p:tgtEl>
                                      </p:cBhvr>
                                    </p:animEffect>
                                    <p:set>
                                      <p:cBhvr>
                                        <p:cTn id="19" dur="1" fill="hold">
                                          <p:stCondLst>
                                            <p:cond delay="1000"/>
                                          </p:stCondLst>
                                        </p:cTn>
                                        <p:tgtEl>
                                          <p:spTgt spid="34"/>
                                        </p:tgtEl>
                                        <p:attrNameLst>
                                          <p:attrName>style.visibility</p:attrName>
                                        </p:attrNameLst>
                                      </p:cBhvr>
                                      <p:to>
                                        <p:strVal val="hidden"/>
                                      </p:to>
                                    </p:set>
                                  </p:childTnLst>
                                </p:cTn>
                              </p:par>
                            </p:childTnLst>
                          </p:cTn>
                        </p:par>
                        <p:par>
                          <p:cTn id="20" fill="hold">
                            <p:stCondLst>
                              <p:cond delay="4002"/>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4502"/>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5002"/>
                            </p:stCondLst>
                            <p:childTnLst>
                              <p:par>
                                <p:cTn id="29" presetID="23" presetClass="entr" presetSubtype="16"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750"/>
                                        <p:tgtEl>
                                          <p:spTgt spid="31"/>
                                        </p:tgtEl>
                                        <p:attrNameLst>
                                          <p:attrName>ppt_w</p:attrName>
                                        </p:attrNameLst>
                                      </p:cBhvr>
                                      <p:tavLst>
                                        <p:tav tm="0">
                                          <p:val>
                                            <p:strVal val="0"/>
                                          </p:val>
                                        </p:tav>
                                        <p:tav tm="100000">
                                          <p:val>
                                            <p:strVal val="#ppt_w"/>
                                          </p:val>
                                        </p:tav>
                                      </p:tavLst>
                                    </p:anim>
                                    <p:anim calcmode="lin" valueType="num">
                                      <p:cBhvr additive="base">
                                        <p:cTn id="32" dur="750"/>
                                        <p:tgtEl>
                                          <p:spTgt spid="31"/>
                                        </p:tgtEl>
                                        <p:attrNameLst>
                                          <p:attrName>ppt_h</p:attrName>
                                        </p:attrNameLst>
                                      </p:cBhvr>
                                      <p:tavLst>
                                        <p:tav tm="0">
                                          <p:val>
                                            <p:strVal val="0"/>
                                          </p:val>
                                        </p:tav>
                                        <p:tav tm="100000">
                                          <p:val>
                                            <p:strVal val="#ppt_h"/>
                                          </p:val>
                                        </p:tav>
                                      </p:tavLst>
                                    </p:anim>
                                  </p:childTnLst>
                                </p:cTn>
                              </p:par>
                            </p:childTnLst>
                          </p:cTn>
                        </p:par>
                        <p:par>
                          <p:cTn id="33" fill="hold">
                            <p:stCondLst>
                              <p:cond delay="5752"/>
                            </p:stCondLst>
                            <p:childTnLst>
                              <p:par>
                                <p:cTn id="34" presetID="23" presetClass="entr" presetSubtype="16" fill="hold" nodeType="after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300"/>
                                        <p:tgtEl>
                                          <p:spTgt spid="32"/>
                                        </p:tgtEl>
                                        <p:attrNameLst>
                                          <p:attrName>ppt_w</p:attrName>
                                        </p:attrNameLst>
                                      </p:cBhvr>
                                      <p:tavLst>
                                        <p:tav tm="0">
                                          <p:val>
                                            <p:strVal val="0"/>
                                          </p:val>
                                        </p:tav>
                                        <p:tav tm="100000">
                                          <p:val>
                                            <p:strVal val="#ppt_w"/>
                                          </p:val>
                                        </p:tav>
                                      </p:tavLst>
                                    </p:anim>
                                    <p:anim calcmode="lin" valueType="num">
                                      <p:cBhvr additive="base">
                                        <p:cTn id="37" dur="300"/>
                                        <p:tgtEl>
                                          <p:spTgt spid="3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Why BOSH?</a:t>
            </a:r>
            <a:endParaRPr lang="en-US" dirty="0">
              <a:solidFill>
                <a:schemeClr val="accent1"/>
              </a:solidFill>
            </a:endParaRPr>
          </a:p>
        </p:txBody>
      </p:sp>
      <p:sp>
        <p:nvSpPr>
          <p:cNvPr id="11" name="Shape 125"/>
          <p:cNvSpPr/>
          <p:nvPr/>
        </p:nvSpPr>
        <p:spPr>
          <a:xfrm>
            <a:off x="9168" y="945399"/>
            <a:ext cx="2692799" cy="3571800"/>
          </a:xfrm>
          <a:prstGeom prst="roundRect">
            <a:avLst>
              <a:gd name="adj" fmla="val 4689"/>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1800" b="0" i="0" u="none" strike="noStrike" cap="none">
              <a:solidFill>
                <a:srgbClr val="4D4D4D"/>
              </a:solidFill>
              <a:latin typeface="Arial"/>
              <a:ea typeface="Arial"/>
              <a:cs typeface="Arial"/>
              <a:sym typeface="Arial"/>
            </a:endParaRPr>
          </a:p>
        </p:txBody>
      </p:sp>
      <p:pic>
        <p:nvPicPr>
          <p:cNvPr id="12" name="Shape 126"/>
          <p:cNvPicPr preferRelativeResize="0"/>
          <p:nvPr/>
        </p:nvPicPr>
        <p:blipFill rotWithShape="1">
          <a:blip r:embed="rId2">
            <a:alphaModFix/>
          </a:blip>
          <a:srcRect/>
          <a:stretch/>
        </p:blipFill>
        <p:spPr>
          <a:xfrm>
            <a:off x="2167469" y="937361"/>
            <a:ext cx="7062594" cy="3579838"/>
          </a:xfrm>
          <a:prstGeom prst="rect">
            <a:avLst/>
          </a:prstGeom>
          <a:noFill/>
          <a:ln>
            <a:noFill/>
          </a:ln>
        </p:spPr>
      </p:pic>
      <p:sp>
        <p:nvSpPr>
          <p:cNvPr id="13" name="Shape 127"/>
          <p:cNvSpPr/>
          <p:nvPr/>
        </p:nvSpPr>
        <p:spPr>
          <a:xfrm>
            <a:off x="161638" y="1039634"/>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dirty="0">
                <a:solidFill>
                  <a:srgbClr val="29756E"/>
                </a:solidFill>
                <a:latin typeface="Arial"/>
                <a:ea typeface="Arial"/>
                <a:cs typeface="Arial"/>
                <a:sym typeface="Arial"/>
              </a:rPr>
              <a:t>Provision services, not machines</a:t>
            </a:r>
          </a:p>
        </p:txBody>
      </p:sp>
      <p:sp>
        <p:nvSpPr>
          <p:cNvPr id="14" name="Shape 128"/>
          <p:cNvSpPr/>
          <p:nvPr/>
        </p:nvSpPr>
        <p:spPr>
          <a:xfrm>
            <a:off x="161638" y="1649234"/>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dirty="0">
                <a:solidFill>
                  <a:srgbClr val="29756E"/>
                </a:solidFill>
                <a:latin typeface="Arial"/>
                <a:ea typeface="Arial"/>
                <a:cs typeface="Arial"/>
                <a:sym typeface="Arial"/>
              </a:rPr>
              <a:t>Enables continuous delivery</a:t>
            </a:r>
          </a:p>
        </p:txBody>
      </p:sp>
      <p:sp>
        <p:nvSpPr>
          <p:cNvPr id="15" name="Shape 129"/>
          <p:cNvSpPr/>
          <p:nvPr/>
        </p:nvSpPr>
        <p:spPr>
          <a:xfrm>
            <a:off x="161638" y="2291186"/>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dirty="0">
                <a:solidFill>
                  <a:srgbClr val="29756E"/>
                </a:solidFill>
                <a:latin typeface="Arial"/>
                <a:ea typeface="Arial"/>
                <a:cs typeface="Arial"/>
                <a:sym typeface="Arial"/>
              </a:rPr>
              <a:t>Cloud-agnostic view of Platform Ops</a:t>
            </a:r>
          </a:p>
        </p:txBody>
      </p:sp>
      <p:sp>
        <p:nvSpPr>
          <p:cNvPr id="16" name="Shape 130"/>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29756E"/>
                </a:solidFill>
                <a:latin typeface="Arial"/>
                <a:ea typeface="Arial"/>
                <a:cs typeface="Arial"/>
                <a:sym typeface="Arial"/>
              </a:rPr>
              <a:t>Holistic Toolchain for “rule them all"</a:t>
            </a:r>
          </a:p>
        </p:txBody>
      </p:sp>
      <p:sp>
        <p:nvSpPr>
          <p:cNvPr id="17" name="Shape 131"/>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500" b="0" i="0" u="none" strike="noStrike" cap="none">
                <a:solidFill>
                  <a:srgbClr val="29756E"/>
                </a:solidFill>
                <a:latin typeface="Arial"/>
                <a:ea typeface="Arial"/>
                <a:cs typeface="Arial"/>
                <a:sym typeface="Arial"/>
              </a:rPr>
              <a:t>Eliminate bespoke automation on top of config management</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BOSH – Purpose-built for “Day 2 Operations”</a:t>
            </a:r>
            <a:endParaRPr lang="en-US" dirty="0">
              <a:solidFill>
                <a:srgbClr val="138A7E"/>
              </a:solidFill>
            </a:endParaRPr>
          </a:p>
        </p:txBody>
      </p:sp>
      <p:sp>
        <p:nvSpPr>
          <p:cNvPr id="16" name="Text Placeholder 1"/>
          <p:cNvSpPr txBox="1">
            <a:spLocks/>
          </p:cNvSpPr>
          <p:nvPr/>
        </p:nvSpPr>
        <p:spPr>
          <a:xfrm>
            <a:off x="639920" y="999919"/>
            <a:ext cx="8410574" cy="346219"/>
          </a:xfrm>
          <a:prstGeom prst="rect">
            <a:avLst/>
          </a:prstGeom>
        </p:spPr>
        <p:txBody>
          <a:bodyPr>
            <a:normAutofit fontScale="70000" lnSpcReduction="20000"/>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solidFill>
                  <a:schemeClr val="bg2"/>
                </a:solidFill>
                <a:latin typeface="Arial"/>
                <a:cs typeface="Arial"/>
              </a:rPr>
              <a:t>Consistent, Reliable, Scalable, Secure</a:t>
            </a:r>
            <a:endParaRPr lang="en-US" dirty="0">
              <a:solidFill>
                <a:schemeClr val="bg2"/>
              </a:solidFill>
              <a:latin typeface="Arial"/>
              <a:cs typeface="Arial"/>
            </a:endParaRPr>
          </a:p>
        </p:txBody>
      </p:sp>
      <p:sp>
        <p:nvSpPr>
          <p:cNvPr id="17" name="Text Placeholder 2"/>
          <p:cNvSpPr txBox="1">
            <a:spLocks/>
          </p:cNvSpPr>
          <p:nvPr/>
        </p:nvSpPr>
        <p:spPr>
          <a:xfrm>
            <a:off x="4950371" y="1923394"/>
            <a:ext cx="3861604" cy="2139050"/>
          </a:xfrm>
          <a:prstGeom prst="rect">
            <a:avLst/>
          </a:prstGeom>
          <a:noFill/>
          <a:ln>
            <a:noFill/>
          </a:ln>
        </p:spPr>
        <p:txBody>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Clr>
                <a:schemeClr val="bg1"/>
              </a:buClr>
              <a:buFont typeface="Wingdings" charset="2"/>
              <a:buChar char="§"/>
            </a:pPr>
            <a:r>
              <a:rPr lang="en-US" sz="1800" dirty="0" smtClean="0">
                <a:solidFill>
                  <a:srgbClr val="F5F5F5"/>
                </a:solidFill>
                <a:latin typeface="Arial"/>
                <a:cs typeface="Arial"/>
              </a:rPr>
              <a:t>Checks against “desired state to return consistency</a:t>
            </a:r>
          </a:p>
          <a:p>
            <a:pPr marL="285750" indent="-285750">
              <a:buClr>
                <a:schemeClr val="bg1"/>
              </a:buClr>
              <a:buFont typeface="Wingdings" charset="2"/>
              <a:buChar char="§"/>
            </a:pPr>
            <a:r>
              <a:rPr lang="en-US" sz="1800" dirty="0" smtClean="0">
                <a:solidFill>
                  <a:srgbClr val="F5F5F5"/>
                </a:solidFill>
                <a:latin typeface="Arial"/>
                <a:cs typeface="Arial"/>
              </a:rPr>
              <a:t>No ad hoc automation burden</a:t>
            </a:r>
          </a:p>
          <a:p>
            <a:pPr marL="285750" indent="-285750">
              <a:buClr>
                <a:schemeClr val="bg1"/>
              </a:buClr>
              <a:buFont typeface="Wingdings" charset="2"/>
              <a:buChar char="§"/>
            </a:pPr>
            <a:r>
              <a:rPr lang="en-US" sz="1800" dirty="0" smtClean="0">
                <a:solidFill>
                  <a:srgbClr val="F5F5F5"/>
                </a:solidFill>
                <a:latin typeface="Arial"/>
                <a:cs typeface="Arial"/>
              </a:rPr>
              <a:t>Manage services, not servers</a:t>
            </a:r>
          </a:p>
          <a:p>
            <a:pPr marL="285750" indent="-285750">
              <a:buClr>
                <a:schemeClr val="bg1"/>
              </a:buClr>
              <a:buFont typeface="Wingdings" charset="2"/>
              <a:buChar char="§"/>
            </a:pPr>
            <a:r>
              <a:rPr lang="en-US" sz="1800" dirty="0" smtClean="0">
                <a:solidFill>
                  <a:srgbClr val="F5F5F5"/>
                </a:solidFill>
                <a:latin typeface="Arial"/>
                <a:cs typeface="Arial"/>
              </a:rPr>
              <a:t>4 layers of Self Healing</a:t>
            </a:r>
            <a:endParaRPr lang="en-US" sz="1800" dirty="0">
              <a:solidFill>
                <a:srgbClr val="F5F5F5"/>
              </a:solidFill>
              <a:latin typeface="Arial"/>
              <a:cs typeface="Arial"/>
            </a:endParaRPr>
          </a:p>
        </p:txBody>
      </p:sp>
      <p:sp>
        <p:nvSpPr>
          <p:cNvPr id="18" name="Shape 777"/>
          <p:cNvSpPr/>
          <p:nvPr/>
        </p:nvSpPr>
        <p:spPr>
          <a:xfrm>
            <a:off x="673099" y="146165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Arial"/>
                <a:ea typeface="Arial"/>
                <a:cs typeface="Arial"/>
                <a:sym typeface="Arial"/>
              </a:rPr>
              <a:t>Provision</a:t>
            </a:r>
          </a:p>
        </p:txBody>
      </p:sp>
      <p:sp>
        <p:nvSpPr>
          <p:cNvPr id="19" name="Shape 778"/>
          <p:cNvSpPr/>
          <p:nvPr/>
        </p:nvSpPr>
        <p:spPr>
          <a:xfrm>
            <a:off x="2975512" y="146165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Arial"/>
                <a:ea typeface="Arial"/>
                <a:cs typeface="Arial"/>
                <a:sym typeface="Arial"/>
              </a:rPr>
              <a:t>Deploy and Configure</a:t>
            </a:r>
          </a:p>
        </p:txBody>
      </p:sp>
      <p:sp>
        <p:nvSpPr>
          <p:cNvPr id="20" name="Shape 779"/>
          <p:cNvSpPr/>
          <p:nvPr/>
        </p:nvSpPr>
        <p:spPr>
          <a:xfrm>
            <a:off x="2975512" y="344436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Arial"/>
                <a:ea typeface="Arial"/>
                <a:cs typeface="Arial"/>
                <a:sym typeface="Arial"/>
              </a:rPr>
              <a:t>Monitor and Detect</a:t>
            </a:r>
          </a:p>
        </p:txBody>
      </p:sp>
      <p:sp>
        <p:nvSpPr>
          <p:cNvPr id="21" name="Shape 780"/>
          <p:cNvSpPr/>
          <p:nvPr/>
        </p:nvSpPr>
        <p:spPr>
          <a:xfrm>
            <a:off x="673099" y="3444366"/>
            <a:ext cx="1194733"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smtClean="0">
                <a:solidFill>
                  <a:schemeClr val="dk1"/>
                </a:solidFill>
                <a:latin typeface="Arial"/>
                <a:ea typeface="Arial"/>
                <a:cs typeface="Arial"/>
                <a:sym typeface="Arial"/>
              </a:rPr>
              <a:t>Re-mediate</a:t>
            </a:r>
            <a:endParaRPr lang="en-US" sz="1200" b="0" i="0" u="none" strike="noStrike" cap="none" baseline="0" dirty="0">
              <a:solidFill>
                <a:schemeClr val="dk1"/>
              </a:solidFill>
              <a:latin typeface="Arial"/>
              <a:ea typeface="Arial"/>
              <a:cs typeface="Arial"/>
              <a:sym typeface="Arial"/>
            </a:endParaRPr>
          </a:p>
        </p:txBody>
      </p:sp>
      <p:cxnSp>
        <p:nvCxnSpPr>
          <p:cNvPr id="22" name="Shape 781"/>
          <p:cNvCxnSpPr/>
          <p:nvPr/>
        </p:nvCxnSpPr>
        <p:spPr>
          <a:xfrm>
            <a:off x="1842174" y="1988865"/>
            <a:ext cx="1107680" cy="0"/>
          </a:xfrm>
          <a:prstGeom prst="straightConnector1">
            <a:avLst/>
          </a:prstGeom>
          <a:noFill/>
          <a:ln w="19050" cap="flat" cmpd="sng">
            <a:solidFill>
              <a:schemeClr val="lt2"/>
            </a:solidFill>
            <a:prstDash val="solid"/>
            <a:round/>
            <a:headEnd type="none" w="med" len="med"/>
            <a:tailEnd type="stealth" w="lg" len="lg"/>
          </a:ln>
        </p:spPr>
      </p:cxnSp>
      <p:cxnSp>
        <p:nvCxnSpPr>
          <p:cNvPr id="23" name="Shape 782"/>
          <p:cNvCxnSpPr/>
          <p:nvPr/>
        </p:nvCxnSpPr>
        <p:spPr>
          <a:xfrm>
            <a:off x="3547221" y="2541728"/>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24" name="Shape 783"/>
          <p:cNvCxnSpPr>
            <a:stCxn id="21" idx="0"/>
            <a:endCxn id="18" idx="4"/>
          </p:cNvCxnSpPr>
          <p:nvPr/>
        </p:nvCxnSpPr>
        <p:spPr>
          <a:xfrm flipV="1">
            <a:off x="1270466" y="2567382"/>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25" name="Shape 784"/>
          <p:cNvCxnSpPr/>
          <p:nvPr/>
        </p:nvCxnSpPr>
        <p:spPr>
          <a:xfrm flipH="1">
            <a:off x="1842174" y="3971575"/>
            <a:ext cx="1107680" cy="0"/>
          </a:xfrm>
          <a:prstGeom prst="straightConnector1">
            <a:avLst/>
          </a:prstGeom>
          <a:noFill/>
          <a:ln w="19050" cap="flat" cmpd="sng">
            <a:solidFill>
              <a:schemeClr val="lt2"/>
            </a:solidFill>
            <a:prstDash val="solid"/>
            <a:round/>
            <a:headEnd type="none" w="med" len="med"/>
            <a:tailEnd type="stealth" w="lg" len="lg"/>
          </a:ln>
        </p:spPr>
      </p:cxnSp>
      <p:sp>
        <p:nvSpPr>
          <p:cNvPr id="26" name="Shape 775"/>
          <p:cNvSpPr>
            <a:spLocks noChangeAspect="1"/>
          </p:cNvSpPr>
          <p:nvPr/>
        </p:nvSpPr>
        <p:spPr>
          <a:xfrm>
            <a:off x="1633143" y="2488140"/>
            <a:ext cx="822960" cy="731520"/>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100" b="0" i="0" u="none" strike="noStrike" cap="none" baseline="0" dirty="0" smtClean="0">
                <a:solidFill>
                  <a:schemeClr val="accent1"/>
                </a:solidFill>
                <a:latin typeface="Arial"/>
                <a:ea typeface="Arial"/>
                <a:cs typeface="Arial"/>
                <a:sym typeface="Arial"/>
              </a:rPr>
              <a:t>Current</a:t>
            </a:r>
          </a:p>
          <a:p>
            <a:pPr marL="0" marR="0" lvl="0" indent="0" algn="ctr" rtl="0">
              <a:spcBef>
                <a:spcPts val="0"/>
              </a:spcBef>
              <a:buSzPct val="25000"/>
              <a:buNone/>
            </a:pPr>
            <a:r>
              <a:rPr lang="en-US" sz="1100" dirty="0" smtClean="0">
                <a:solidFill>
                  <a:schemeClr val="accent1"/>
                </a:solidFill>
              </a:rPr>
              <a:t>State</a:t>
            </a:r>
            <a:endParaRPr lang="en-US" sz="1100" b="0" i="0" u="none" strike="noStrike" cap="none" baseline="0" dirty="0">
              <a:solidFill>
                <a:schemeClr val="accent1"/>
              </a:solidFill>
              <a:latin typeface="Arial"/>
              <a:ea typeface="Arial"/>
              <a:cs typeface="Arial"/>
              <a:sym typeface="Arial"/>
            </a:endParaRPr>
          </a:p>
        </p:txBody>
      </p:sp>
      <p:sp>
        <p:nvSpPr>
          <p:cNvPr id="27" name="Shape 774"/>
          <p:cNvSpPr>
            <a:spLocks noChangeAspect="1"/>
          </p:cNvSpPr>
          <p:nvPr/>
        </p:nvSpPr>
        <p:spPr>
          <a:xfrm>
            <a:off x="2292007" y="2841400"/>
            <a:ext cx="822960" cy="731236"/>
          </a:xfrm>
          <a:prstGeom prst="can">
            <a:avLst>
              <a:gd name="adj" fmla="val 25000"/>
            </a:avLst>
          </a:prstGeom>
          <a:solidFill>
            <a:schemeClr val="bg2">
              <a:lumMod val="75000"/>
            </a:schemeClr>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100" b="0" i="0" u="none" strike="noStrike" cap="none" baseline="0" dirty="0" smtClean="0">
                <a:solidFill>
                  <a:srgbClr val="138A7E"/>
                </a:solidFill>
                <a:latin typeface="Arial"/>
                <a:ea typeface="Arial"/>
                <a:cs typeface="Arial"/>
                <a:sym typeface="Arial"/>
              </a:rPr>
              <a:t>Desired</a:t>
            </a:r>
          </a:p>
          <a:p>
            <a:pPr marL="0" marR="0" lvl="0" indent="0" algn="ctr" rtl="0">
              <a:spcBef>
                <a:spcPts val="0"/>
              </a:spcBef>
              <a:buSzPct val="25000"/>
              <a:buNone/>
            </a:pPr>
            <a:r>
              <a:rPr lang="en-US" sz="1100" dirty="0" smtClean="0">
                <a:solidFill>
                  <a:srgbClr val="138A7E"/>
                </a:solidFill>
              </a:rPr>
              <a:t>State</a:t>
            </a:r>
            <a:endParaRPr lang="en-US" sz="1100" b="0" i="0" u="none" strike="noStrike" cap="none" baseline="0" dirty="0">
              <a:solidFill>
                <a:srgbClr val="138A7E"/>
              </a:solidFill>
              <a:latin typeface="Arial"/>
              <a:ea typeface="Arial"/>
              <a:cs typeface="Arial"/>
              <a:sym typeface="Arial"/>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5343995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160826746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7126015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51873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64866897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348864239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4294967295"/>
          </p:nvPr>
        </p:nvSpPr>
        <p:spPr>
          <a:xfrm>
            <a:off x="163518" y="953889"/>
            <a:ext cx="2736182" cy="457866"/>
          </a:xfrm>
          <a:prstGeom prst="rect">
            <a:avLst/>
          </a:prstGeo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31482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21363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39398602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297678563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347579308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29244222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14856063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17938103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Disabling manually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5619642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4294967295"/>
          </p:nvPr>
        </p:nvSpPr>
        <p:spPr>
          <a:xfrm>
            <a:off x="163517" y="953888"/>
            <a:ext cx="8742701" cy="3526660"/>
          </a:xfrm>
          <a:prstGeom prst="rect">
            <a:avLst/>
          </a:prstGeo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20676220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4294967295"/>
          </p:nvPr>
        </p:nvSpPr>
        <p:spPr>
          <a:xfrm>
            <a:off x="201671" y="910283"/>
            <a:ext cx="6339003" cy="457866"/>
          </a:xfrm>
          <a:prstGeom prst="rect">
            <a:avLst/>
          </a:prstGeo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86940937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21512988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16307093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3656861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4294967295"/>
          </p:nvPr>
        </p:nvSpPr>
        <p:spPr>
          <a:xfrm>
            <a:off x="158065" y="953888"/>
            <a:ext cx="8748153" cy="3597520"/>
          </a:xfrm>
          <a:prstGeom prst="rect">
            <a:avLst/>
          </a:prstGeo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106277417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4294967295"/>
          </p:nvPr>
        </p:nvSpPr>
        <p:spPr>
          <a:xfrm>
            <a:off x="201671" y="910283"/>
            <a:ext cx="8704548" cy="3635674"/>
          </a:xfrm>
          <a:prstGeom prst="rect">
            <a:avLst/>
          </a:prstGeo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42879009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 b="0" i="0" u="none" strike="noStrike" cap="none" dirty="0">
                <a:solidFill>
                  <a:schemeClr val="accent1"/>
                </a:solidFill>
                <a:latin typeface="Arial"/>
                <a:ea typeface="Arial"/>
                <a:cs typeface="Arial"/>
                <a:sym typeface="Arial"/>
              </a:rPr>
              <a:t>BOSH (Outer Shell) </a:t>
            </a:r>
            <a:br>
              <a:rPr lang="en" b="0" i="0" u="none" strike="noStrike" cap="none" dirty="0">
                <a:solidFill>
                  <a:schemeClr val="accent1"/>
                </a:solidFill>
                <a:latin typeface="Arial"/>
                <a:ea typeface="Arial"/>
                <a:cs typeface="Arial"/>
                <a:sym typeface="Arial"/>
              </a:rPr>
            </a:br>
            <a:r>
              <a:rPr lang="en" b="0" i="0" u="none" strike="noStrike" cap="none" dirty="0">
                <a:solidFill>
                  <a:schemeClr val="accent1"/>
                </a:solidFill>
                <a:latin typeface="Arial"/>
                <a:ea typeface="Arial"/>
                <a:cs typeface="Arial"/>
                <a:sym typeface="Arial"/>
              </a:rPr>
              <a:t>Logical View</a:t>
            </a:r>
          </a:p>
        </p:txBody>
      </p:sp>
      <p:sp>
        <p:nvSpPr>
          <p:cNvPr id="138" name="Shape 138"/>
          <p:cNvSpPr txBox="1"/>
          <p:nvPr/>
        </p:nvSpPr>
        <p:spPr>
          <a:xfrm>
            <a:off x="304800" y="1276350"/>
            <a:ext cx="3124199" cy="3324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dirty="0">
                <a:solidFill>
                  <a:srgbClr val="F5F5F5"/>
                </a:solidFill>
                <a:latin typeface="Arial"/>
                <a:ea typeface="Arial"/>
                <a:cs typeface="Arial"/>
                <a:sym typeface="Arial"/>
              </a:rPr>
              <a:t>Deploys and manages large scale distributed systems. </a:t>
            </a:r>
            <a:r>
              <a:rPr lang="en" sz="1400" b="1" dirty="0">
                <a:solidFill>
                  <a:srgbClr val="F5F5F5"/>
                </a:solidFill>
                <a:latin typeface="Arial"/>
                <a:ea typeface="Arial"/>
                <a:cs typeface="Arial"/>
                <a:sym typeface="Arial"/>
              </a:rPr>
              <a:t>BOSH</a:t>
            </a:r>
            <a:r>
              <a:rPr lang="en" sz="1400" dirty="0">
                <a:solidFill>
                  <a:srgbClr val="F5F5F5"/>
                </a:solidFill>
                <a:latin typeface="Arial"/>
                <a:ea typeface="Arial"/>
                <a:cs typeface="Arial"/>
                <a:sym typeface="Arial"/>
              </a:rPr>
              <a:t> provides the means to go from deployment (i.e., Chef/Puppet) to VM creation and management (i.e., cloud CPI). It includes interfaces for vSphere, vCloud, AWS and OpenStack. Additional CPI can be written for alternative IaaS providers.</a:t>
            </a:r>
          </a:p>
          <a:p>
            <a:pPr marL="0" marR="0" lvl="0" indent="0" algn="l" rtl="0">
              <a:spcBef>
                <a:spcPts val="0"/>
              </a:spcBef>
              <a:buNone/>
            </a:pPr>
            <a:endParaRPr sz="1400" dirty="0">
              <a:solidFill>
                <a:srgbClr val="F5F5F5"/>
              </a:solidFill>
              <a:latin typeface="Arial"/>
              <a:ea typeface="Arial"/>
              <a:cs typeface="Arial"/>
              <a:sym typeface="Arial"/>
            </a:endParaRPr>
          </a:p>
          <a:p>
            <a:pPr marL="0" marR="0" lvl="0" indent="0" algn="l" rtl="0">
              <a:spcBef>
                <a:spcPts val="0"/>
              </a:spcBef>
              <a:buSzPct val="25000"/>
              <a:buNone/>
            </a:pPr>
            <a:r>
              <a:rPr lang="en" sz="1400" dirty="0">
                <a:solidFill>
                  <a:srgbClr val="F5F5F5"/>
                </a:solidFill>
                <a:latin typeface="Arial"/>
                <a:ea typeface="Arial"/>
                <a:cs typeface="Arial"/>
                <a:sym typeface="Arial"/>
              </a:rPr>
              <a:t>Key Elements:</a:t>
            </a:r>
          </a:p>
          <a:p>
            <a:pPr marL="285750" marR="0" lvl="0" indent="-184150" algn="l" rtl="0">
              <a:spcBef>
                <a:spcPts val="0"/>
              </a:spcBef>
              <a:buClr>
                <a:srgbClr val="000000"/>
              </a:buClr>
              <a:buSzPct val="100000"/>
              <a:buFont typeface="Arial"/>
              <a:buChar char="•"/>
            </a:pPr>
            <a:r>
              <a:rPr lang="en" sz="1400" dirty="0" smtClean="0">
                <a:solidFill>
                  <a:srgbClr val="F5F5F5"/>
                </a:solidFill>
                <a:latin typeface="Arial"/>
                <a:ea typeface="Arial"/>
                <a:cs typeface="Arial"/>
                <a:sym typeface="Arial"/>
              </a:rPr>
              <a:t>CLI</a:t>
            </a:r>
            <a:endParaRPr lang="en" sz="1400" dirty="0">
              <a:solidFill>
                <a:srgbClr val="F5F5F5"/>
              </a:solidFill>
              <a:latin typeface="Arial"/>
              <a:ea typeface="Arial"/>
              <a:cs typeface="Arial"/>
              <a:sym typeface="Arial"/>
            </a:endParaRPr>
          </a:p>
          <a:p>
            <a:pPr marL="285750" marR="0" lvl="0" indent="-184150" algn="l" rtl="0">
              <a:spcBef>
                <a:spcPts val="0"/>
              </a:spcBef>
              <a:buClr>
                <a:srgbClr val="000000"/>
              </a:buClr>
              <a:buSzPct val="100000"/>
              <a:buFont typeface="Arial"/>
              <a:buChar char="•"/>
            </a:pPr>
            <a:r>
              <a:rPr lang="en" sz="1400" dirty="0">
                <a:solidFill>
                  <a:srgbClr val="F5F5F5"/>
                </a:solidFill>
                <a:latin typeface="Arial"/>
                <a:ea typeface="Arial"/>
                <a:cs typeface="Arial"/>
                <a:sym typeface="Arial"/>
              </a:rPr>
              <a:t>Director</a:t>
            </a:r>
          </a:p>
          <a:p>
            <a:pPr marL="285750" marR="0" lvl="0" indent="-184150" algn="l" rtl="0">
              <a:spcBef>
                <a:spcPts val="0"/>
              </a:spcBef>
              <a:buClr>
                <a:srgbClr val="000000"/>
              </a:buClr>
              <a:buSzPct val="100000"/>
              <a:buFont typeface="Arial"/>
              <a:buChar char="•"/>
            </a:pPr>
            <a:r>
              <a:rPr lang="en" sz="1400" dirty="0">
                <a:solidFill>
                  <a:srgbClr val="F5F5F5"/>
                </a:solidFill>
                <a:latin typeface="Arial"/>
                <a:ea typeface="Arial"/>
                <a:cs typeface="Arial"/>
                <a:sym typeface="Arial"/>
              </a:rPr>
              <a:t>Blobstore</a:t>
            </a:r>
          </a:p>
          <a:p>
            <a:pPr marL="285750" marR="0" lvl="0" indent="-184150" algn="l" rtl="0">
              <a:spcBef>
                <a:spcPts val="0"/>
              </a:spcBef>
              <a:buClr>
                <a:srgbClr val="000000"/>
              </a:buClr>
              <a:buSzPct val="100000"/>
              <a:buFont typeface="Arial"/>
              <a:buChar char="•"/>
            </a:pPr>
            <a:r>
              <a:rPr lang="en" sz="1400" dirty="0">
                <a:solidFill>
                  <a:srgbClr val="F5F5F5"/>
                </a:solidFill>
                <a:latin typeface="Arial"/>
                <a:ea typeface="Arial"/>
                <a:cs typeface="Arial"/>
                <a:sym typeface="Arial"/>
              </a:rPr>
              <a:t>Workers</a:t>
            </a:r>
          </a:p>
        </p:txBody>
      </p:sp>
      <p:sp>
        <p:nvSpPr>
          <p:cNvPr id="139" name="Shape 139"/>
          <p:cNvSpPr txBox="1"/>
          <p:nvPr/>
        </p:nvSpPr>
        <p:spPr>
          <a:xfrm>
            <a:off x="1676400" y="3637548"/>
            <a:ext cx="1637100" cy="953999"/>
          </a:xfrm>
          <a:prstGeom prst="rect">
            <a:avLst/>
          </a:prstGeom>
          <a:noFill/>
          <a:ln>
            <a:noFill/>
          </a:ln>
        </p:spPr>
        <p:txBody>
          <a:bodyPr lIns="91425" tIns="45700" rIns="91425" bIns="45700" anchor="t" anchorCtr="0">
            <a:noAutofit/>
          </a:bodyPr>
          <a:lstStyle/>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Message Bus</a:t>
            </a:r>
          </a:p>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Health Monitor</a:t>
            </a:r>
          </a:p>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IaaS CPI</a:t>
            </a:r>
          </a:p>
          <a:p>
            <a:pPr marL="285750" marR="0" lvl="0" indent="-184150" algn="l" rtl="0">
              <a:spcBef>
                <a:spcPts val="0"/>
              </a:spcBef>
              <a:buClr>
                <a:srgbClr val="000000"/>
              </a:buClr>
              <a:buSzPct val="100000"/>
              <a:buFont typeface="Arial"/>
              <a:buChar char="•"/>
            </a:pPr>
            <a:r>
              <a:rPr lang="en" sz="1400" dirty="0">
                <a:solidFill>
                  <a:schemeClr val="bg2"/>
                </a:solidFill>
                <a:latin typeface="Arial"/>
                <a:ea typeface="Arial"/>
                <a:cs typeface="Arial"/>
                <a:sym typeface="Arial"/>
              </a:rPr>
              <a:t>Agents</a:t>
            </a:r>
          </a:p>
        </p:txBody>
      </p:sp>
      <p:sp>
        <p:nvSpPr>
          <p:cNvPr id="140" name="Shape 140"/>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dirty="0">
                <a:solidFill>
                  <a:srgbClr val="138A7E"/>
                </a:solidFill>
                <a:latin typeface="Arial"/>
                <a:ea typeface="Arial"/>
                <a:cs typeface="Arial"/>
                <a:sym typeface="Arial"/>
              </a:rPr>
              <a:t>DB</a:t>
            </a:r>
          </a:p>
        </p:txBody>
      </p:sp>
      <p:sp>
        <p:nvSpPr>
          <p:cNvPr id="141" name="Shape 141"/>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Blob Store</a:t>
            </a:r>
          </a:p>
        </p:txBody>
      </p:sp>
      <p:sp>
        <p:nvSpPr>
          <p:cNvPr id="142" name="Shape 142"/>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Worker</a:t>
            </a:r>
          </a:p>
        </p:txBody>
      </p:sp>
      <p:sp>
        <p:nvSpPr>
          <p:cNvPr id="143" name="Shape 143"/>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NATS</a:t>
            </a:r>
          </a:p>
        </p:txBody>
      </p:sp>
      <p:sp>
        <p:nvSpPr>
          <p:cNvPr id="144" name="Shape 144"/>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Health Monitor</a:t>
            </a:r>
          </a:p>
        </p:txBody>
      </p:sp>
      <p:sp>
        <p:nvSpPr>
          <p:cNvPr id="145" name="Shape 145"/>
          <p:cNvSpPr/>
          <p:nvPr/>
        </p:nvSpPr>
        <p:spPr>
          <a:xfrm>
            <a:off x="4495798" y="2856360"/>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CPI</a:t>
            </a:r>
          </a:p>
        </p:txBody>
      </p:sp>
      <p:sp>
        <p:nvSpPr>
          <p:cNvPr id="146" name="Shape 146"/>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a:solidFill>
                  <a:srgbClr val="138A7E"/>
                </a:solidFill>
                <a:latin typeface="Arial"/>
                <a:ea typeface="Arial"/>
                <a:cs typeface="Arial"/>
                <a:sym typeface="Arial"/>
              </a:rPr>
              <a:t>Director</a:t>
            </a:r>
          </a:p>
        </p:txBody>
      </p:sp>
      <p:sp>
        <p:nvSpPr>
          <p:cNvPr id="147" name="Shape 147"/>
          <p:cNvSpPr/>
          <p:nvPr/>
        </p:nvSpPr>
        <p:spPr>
          <a:xfrm>
            <a:off x="6014301" y="1279392"/>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8" name="Shape 148"/>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SzPct val="25000"/>
              <a:buNone/>
            </a:pPr>
            <a:r>
              <a:rPr lang="en" sz="1200" b="1" dirty="0">
                <a:solidFill>
                  <a:schemeClr val="accent1"/>
                </a:solidFill>
                <a:latin typeface="Arial"/>
                <a:ea typeface="Arial"/>
                <a:cs typeface="Arial"/>
                <a:sym typeface="Arial"/>
              </a:rPr>
              <a:t>CLI</a:t>
            </a:r>
          </a:p>
        </p:txBody>
      </p:sp>
      <p:sp>
        <p:nvSpPr>
          <p:cNvPr id="149" name="Shape 149"/>
          <p:cNvSpPr/>
          <p:nvPr/>
        </p:nvSpPr>
        <p:spPr>
          <a:xfrm>
            <a:off x="5331217" y="2896335"/>
            <a:ext cx="3626999"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50" name="Shape 150"/>
          <p:cNvSpPr/>
          <p:nvPr/>
        </p:nvSpPr>
        <p:spPr>
          <a:xfrm>
            <a:off x="6169417" y="2997335"/>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grpSp>
        <p:nvGrpSpPr>
          <p:cNvPr id="151" name="Shape 151"/>
          <p:cNvGrpSpPr/>
          <p:nvPr/>
        </p:nvGrpSpPr>
        <p:grpSpPr>
          <a:xfrm>
            <a:off x="6702817" y="2615930"/>
            <a:ext cx="1760517" cy="1612099"/>
            <a:chOff x="6543473" y="2685770"/>
            <a:chExt cx="1760517" cy="1612099"/>
          </a:xfrm>
        </p:grpSpPr>
        <p:grpSp>
          <p:nvGrpSpPr>
            <p:cNvPr id="152" name="Shape 152"/>
            <p:cNvGrpSpPr/>
            <p:nvPr/>
          </p:nvGrpSpPr>
          <p:grpSpPr>
            <a:xfrm>
              <a:off x="6543473" y="2969161"/>
              <a:ext cx="1757092" cy="1328708"/>
              <a:chOff x="3740683" y="2800349"/>
              <a:chExt cx="1757092" cy="1328708"/>
            </a:xfrm>
          </p:grpSpPr>
          <p:pic>
            <p:nvPicPr>
              <p:cNvPr id="153" name="Shape 153"/>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54" name="Shape 154"/>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55" name="Shape 155"/>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56" name="Shape 156"/>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57" name="Shape 157"/>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58" name="Shape 158"/>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159" name="Shape 159"/>
            <p:cNvGrpSpPr/>
            <p:nvPr/>
          </p:nvGrpSpPr>
          <p:grpSpPr>
            <a:xfrm>
              <a:off x="6546897" y="2685770"/>
              <a:ext cx="1757092" cy="1328708"/>
              <a:chOff x="3740683" y="2800349"/>
              <a:chExt cx="1757092" cy="1328708"/>
            </a:xfrm>
          </p:grpSpPr>
          <p:pic>
            <p:nvPicPr>
              <p:cNvPr id="160" name="Shape 160"/>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61" name="Shape 161"/>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62" name="Shape 162"/>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63" name="Shape 163"/>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64" name="Shape 164"/>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65" name="Shape 165"/>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166" name="Shape 166"/>
          <p:cNvSpPr/>
          <p:nvPr/>
        </p:nvSpPr>
        <p:spPr>
          <a:xfrm>
            <a:off x="5197583" y="3739144"/>
            <a:ext cx="1203300"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SzPct val="25000"/>
              <a:buNone/>
            </a:pPr>
            <a:r>
              <a:rPr lang="en" sz="1600" dirty="0">
                <a:latin typeface="Arial"/>
                <a:ea typeface="Arial"/>
                <a:cs typeface="Arial"/>
                <a:sym typeface="Arial"/>
              </a:rPr>
              <a:t>Inner shell</a:t>
            </a:r>
          </a:p>
        </p:txBody>
      </p:sp>
      <p:sp>
        <p:nvSpPr>
          <p:cNvPr id="167" name="Shape 167"/>
          <p:cNvSpPr/>
          <p:nvPr/>
        </p:nvSpPr>
        <p:spPr>
          <a:xfrm>
            <a:off x="5197583" y="4120144"/>
            <a:ext cx="1203300"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SzPct val="25000"/>
              <a:buNone/>
            </a:pPr>
            <a:r>
              <a:rPr lang="en" sz="1600">
                <a:solidFill>
                  <a:srgbClr val="262626"/>
                </a:solidFill>
                <a:latin typeface="Arial"/>
                <a:ea typeface="Arial"/>
                <a:cs typeface="Arial"/>
                <a:sym typeface="Arial"/>
              </a:rPr>
              <a:t>Outer shell</a:t>
            </a:r>
          </a:p>
        </p:txBody>
      </p:sp>
      <p:sp>
        <p:nvSpPr>
          <p:cNvPr id="168" name="Shape 168"/>
          <p:cNvSpPr txBox="1"/>
          <p:nvPr/>
        </p:nvSpPr>
        <p:spPr>
          <a:xfrm>
            <a:off x="7062064" y="3878817"/>
            <a:ext cx="822599" cy="3386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600">
                <a:solidFill>
                  <a:srgbClr val="138A7E"/>
                </a:solidFill>
                <a:latin typeface="Arial"/>
                <a:ea typeface="Arial"/>
                <a:cs typeface="Arial"/>
                <a:sym typeface="Arial"/>
              </a:rPr>
              <a:t>Agents</a:t>
            </a:r>
          </a:p>
        </p:txBody>
      </p:sp>
      <p:sp>
        <p:nvSpPr>
          <p:cNvPr id="169" name="Shape 169"/>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0" name="Shape 170"/>
          <p:cNvSpPr/>
          <p:nvPr/>
        </p:nvSpPr>
        <p:spPr>
          <a:xfrm rot="-10343478">
            <a:off x="5985580" y="2135578"/>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1" name="Shape 171"/>
          <p:cNvSpPr/>
          <p:nvPr/>
        </p:nvSpPr>
        <p:spPr>
          <a:xfrm>
            <a:off x="4554219" y="1310525"/>
            <a:ext cx="233699"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2" name="Shape 172"/>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73" name="Shape 173"/>
          <p:cNvSpPr/>
          <p:nvPr/>
        </p:nvSpPr>
        <p:spPr>
          <a:xfrm rot="-2700000">
            <a:off x="6727381" y="527614"/>
            <a:ext cx="153159" cy="153159"/>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cxnSp>
        <p:nvCxnSpPr>
          <p:cNvPr id="174" name="Shape 174"/>
          <p:cNvCxnSpPr>
            <a:stCxn id="140" idx="2"/>
            <a:endCxn id="141" idx="2"/>
          </p:cNvCxnSpPr>
          <p:nvPr/>
        </p:nvCxnSpPr>
        <p:spPr>
          <a:xfrm rot="-5400000" flipH="1">
            <a:off x="6459119" y="73131"/>
            <a:ext cx="600" cy="1405500"/>
          </a:xfrm>
          <a:prstGeom prst="bentConnector3">
            <a:avLst>
              <a:gd name="adj1" fmla="val 37041583"/>
            </a:avLst>
          </a:prstGeom>
          <a:noFill/>
          <a:ln w="19050" cap="flat" cmpd="sng">
            <a:solidFill>
              <a:srgbClr val="7F7F7F"/>
            </a:solidFill>
            <a:prstDash val="solid"/>
            <a:round/>
            <a:headEnd type="none" w="med" len="med"/>
            <a:tailEnd type="none" w="med" len="med"/>
          </a:ln>
        </p:spPr>
      </p:cxnSp>
      <p:cxnSp>
        <p:nvCxnSpPr>
          <p:cNvPr id="175" name="Shape 175"/>
          <p:cNvCxnSpPr>
            <a:stCxn id="146" idx="0"/>
          </p:cNvCxnSpPr>
          <p:nvPr/>
        </p:nvCxnSpPr>
        <p:spPr>
          <a:xfrm rot="10800000">
            <a:off x="6459351"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176" name="Shape 176"/>
          <p:cNvCxnSpPr>
            <a:stCxn id="148" idx="1"/>
          </p:cNvCxnSpPr>
          <p:nvPr/>
        </p:nvCxnSpPr>
        <p:spPr>
          <a:xfrm rot="10800000">
            <a:off x="3819551" y="1395724"/>
            <a:ext cx="686100" cy="0"/>
          </a:xfrm>
          <a:prstGeom prst="straightConnector1">
            <a:avLst/>
          </a:prstGeom>
          <a:noFill/>
          <a:ln w="19050" cap="flat" cmpd="sng">
            <a:solidFill>
              <a:srgbClr val="7F7F7F"/>
            </a:solidFill>
            <a:prstDash val="solid"/>
            <a:round/>
            <a:headEnd type="none" w="med" len="med"/>
            <a:tailEnd type="none" w="med" len="med"/>
          </a:ln>
        </p:spPr>
      </p:cxnSp>
      <p:pic>
        <p:nvPicPr>
          <p:cNvPr id="177" name="Shape 177"/>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178" name="Shape 178"/>
          <p:cNvCxnSpPr>
            <a:stCxn id="148" idx="3"/>
            <a:endCxn id="146" idx="1"/>
          </p:cNvCxnSpPr>
          <p:nvPr/>
        </p:nvCxnSpPr>
        <p:spPr>
          <a:xfrm>
            <a:off x="5548151" y="1395724"/>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179" name="Shape 179"/>
          <p:cNvCxnSpPr>
            <a:stCxn id="146" idx="2"/>
            <a:endCxn id="143" idx="0"/>
          </p:cNvCxnSpPr>
          <p:nvPr/>
        </p:nvCxnSpPr>
        <p:spPr>
          <a:xfrm>
            <a:off x="6459351" y="1616074"/>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180" name="Shape 180"/>
          <p:cNvCxnSpPr>
            <a:stCxn id="143" idx="3"/>
            <a:endCxn id="144" idx="1"/>
          </p:cNvCxnSpPr>
          <p:nvPr/>
        </p:nvCxnSpPr>
        <p:spPr>
          <a:xfrm>
            <a:off x="6980601" y="2236216"/>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181" name="Shape 181"/>
          <p:cNvCxnSpPr>
            <a:stCxn id="142" idx="2"/>
            <a:endCxn id="145" idx="0"/>
          </p:cNvCxnSpPr>
          <p:nvPr/>
        </p:nvCxnSpPr>
        <p:spPr>
          <a:xfrm>
            <a:off x="5017049" y="2456566"/>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182" name="Shape 182"/>
          <p:cNvCxnSpPr>
            <a:stCxn id="143" idx="2"/>
            <a:endCxn id="160" idx="1"/>
          </p:cNvCxnSpPr>
          <p:nvPr/>
        </p:nvCxnSpPr>
        <p:spPr>
          <a:xfrm rot="-5400000" flipH="1">
            <a:off x="6362901" y="2553016"/>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183" name="Shape 183"/>
          <p:cNvCxnSpPr>
            <a:stCxn id="145" idx="3"/>
          </p:cNvCxnSpPr>
          <p:nvPr/>
        </p:nvCxnSpPr>
        <p:spPr>
          <a:xfrm>
            <a:off x="5538298" y="3076710"/>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184" name="Shape 184"/>
          <p:cNvCxnSpPr>
            <a:stCxn id="141" idx="3"/>
            <a:endCxn id="165" idx="3"/>
          </p:cNvCxnSpPr>
          <p:nvPr/>
        </p:nvCxnSpPr>
        <p:spPr>
          <a:xfrm>
            <a:off x="7683281" y="555231"/>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185" name="Shape 185"/>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spTree>
    <p:extLst>
      <p:ext uri="{BB962C8B-B14F-4D97-AF65-F5344CB8AC3E}">
        <p14:creationId xmlns:p14="http://schemas.microsoft.com/office/powerpoint/2010/main" val="19636117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The BOSH Architecture</a:t>
            </a:r>
            <a:endParaRPr lang="en-US" dirty="0">
              <a:solidFill>
                <a:schemeClr val="accent1"/>
              </a:solidFill>
            </a:endParaRPr>
          </a:p>
        </p:txBody>
      </p:sp>
      <p:pic>
        <p:nvPicPr>
          <p:cNvPr id="4" name="Shape 190"/>
          <p:cNvPicPr preferRelativeResize="0"/>
          <p:nvPr/>
        </p:nvPicPr>
        <p:blipFill rotWithShape="1">
          <a:blip r:embed="rId2">
            <a:alphaModFix/>
          </a:blip>
          <a:srcRect/>
          <a:stretch/>
        </p:blipFill>
        <p:spPr>
          <a:xfrm>
            <a:off x="4316298" y="955673"/>
            <a:ext cx="4477857" cy="3606734"/>
          </a:xfrm>
          <a:prstGeom prst="rect">
            <a:avLst/>
          </a:prstGeom>
          <a:noFill/>
          <a:ln>
            <a:noFill/>
          </a:ln>
        </p:spPr>
      </p:pic>
      <p:sp>
        <p:nvSpPr>
          <p:cNvPr id="6" name="Shape 194"/>
          <p:cNvSpPr/>
          <p:nvPr/>
        </p:nvSpPr>
        <p:spPr>
          <a:xfrm>
            <a:off x="490129" y="975893"/>
            <a:ext cx="3294000" cy="7037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dirty="0">
                <a:solidFill>
                  <a:schemeClr val="bg2"/>
                </a:solidFill>
                <a:latin typeface="Helvetica Neue"/>
                <a:ea typeface="Helvetica Neue"/>
                <a:cs typeface="Helvetica Neue"/>
                <a:sym typeface="Helvetica Neue"/>
              </a:rPr>
              <a:t>Very similar to CF architecture itself</a:t>
            </a:r>
          </a:p>
        </p:txBody>
      </p:sp>
      <p:sp>
        <p:nvSpPr>
          <p:cNvPr id="7" name="Shape 195"/>
          <p:cNvSpPr/>
          <p:nvPr/>
        </p:nvSpPr>
        <p:spPr>
          <a:xfrm>
            <a:off x="509988" y="1850410"/>
            <a:ext cx="2780099" cy="6789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dirty="0">
                <a:solidFill>
                  <a:schemeClr val="bg2"/>
                </a:solidFill>
                <a:latin typeface="Helvetica Neue"/>
                <a:ea typeface="Helvetica Neue"/>
                <a:cs typeface="Helvetica Neue"/>
                <a:sym typeface="Helvetica Neue"/>
              </a:rPr>
              <a:t>Director as analogy to Cloud Controller</a:t>
            </a:r>
          </a:p>
        </p:txBody>
      </p:sp>
      <p:sp>
        <p:nvSpPr>
          <p:cNvPr id="8" name="Shape 196"/>
          <p:cNvSpPr/>
          <p:nvPr/>
        </p:nvSpPr>
        <p:spPr>
          <a:xfrm>
            <a:off x="507326" y="2697048"/>
            <a:ext cx="2621399" cy="6536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dirty="0">
                <a:solidFill>
                  <a:schemeClr val="bg2"/>
                </a:solidFill>
                <a:latin typeface="Helvetica Neue"/>
                <a:ea typeface="Helvetica Neue"/>
                <a:cs typeface="Helvetica Neue"/>
                <a:sym typeface="Helvetica Neue"/>
              </a:rPr>
              <a:t>Different CPIs exist per IaaS implementation</a:t>
            </a:r>
          </a:p>
        </p:txBody>
      </p:sp>
      <p:sp>
        <p:nvSpPr>
          <p:cNvPr id="9" name="Shape 197"/>
          <p:cNvSpPr/>
          <p:nvPr/>
        </p:nvSpPr>
        <p:spPr>
          <a:xfrm>
            <a:off x="507326" y="3538270"/>
            <a:ext cx="2621399" cy="970799"/>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 sz="1600" b="0" i="0" u="none" strike="noStrike" cap="none">
                <a:solidFill>
                  <a:schemeClr val="bg2"/>
                </a:solidFill>
                <a:latin typeface="Helvetica Neue"/>
                <a:ea typeface="Helvetica Neue"/>
                <a:cs typeface="Helvetica Neue"/>
                <a:sym typeface="Helvetica Neue"/>
              </a:rPr>
              <a:t>Workers responsible for executing tasks as dictated by Director</a:t>
            </a: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00685D"/>
                </a:solidFill>
                <a:latin typeface="Arial"/>
                <a:ea typeface="Arial"/>
                <a:cs typeface="Arial"/>
                <a:sym typeface="Arial"/>
              </a:rPr>
              <a:t>BOSH: Cloud Provider Interface</a:t>
            </a:r>
            <a:endParaRPr lang="en-US" dirty="0">
              <a:solidFill>
                <a:srgbClr val="138A7E"/>
              </a:solidFill>
            </a:endParaRPr>
          </a:p>
        </p:txBody>
      </p:sp>
      <p:sp>
        <p:nvSpPr>
          <p:cNvPr id="4" name="Shape 203"/>
          <p:cNvSpPr/>
          <p:nvPr/>
        </p:nvSpPr>
        <p:spPr>
          <a:xfrm>
            <a:off x="4785735" y="1554646"/>
            <a:ext cx="3785776" cy="2039101"/>
          </a:xfrm>
          <a:prstGeom prst="rect">
            <a:avLst/>
          </a:prstGeom>
          <a:solidFill>
            <a:schemeClr val="lt1">
              <a:alpha val="24710"/>
            </a:schemeClr>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15" name="Shape 202"/>
          <p:cNvPicPr preferRelativeResize="0"/>
          <p:nvPr/>
        </p:nvPicPr>
        <p:blipFill rotWithShape="1">
          <a:blip r:embed="rId2">
            <a:alphaModFix/>
          </a:blip>
          <a:srcRect/>
          <a:stretch/>
        </p:blipFill>
        <p:spPr>
          <a:xfrm>
            <a:off x="4793451" y="1562362"/>
            <a:ext cx="3785776" cy="2039101"/>
          </a:xfrm>
          <a:prstGeom prst="rect">
            <a:avLst/>
          </a:prstGeom>
          <a:noFill/>
          <a:ln>
            <a:noFill/>
          </a:ln>
        </p:spPr>
      </p:pic>
      <p:grpSp>
        <p:nvGrpSpPr>
          <p:cNvPr id="5" name="Shape 206"/>
          <p:cNvGrpSpPr/>
          <p:nvPr/>
        </p:nvGrpSpPr>
        <p:grpSpPr>
          <a:xfrm>
            <a:off x="5187313" y="1644538"/>
            <a:ext cx="3120139" cy="1750854"/>
            <a:chOff x="5712882" y="1227137"/>
            <a:chExt cx="3120139" cy="2334471"/>
          </a:xfrm>
        </p:grpSpPr>
        <p:sp>
          <p:nvSpPr>
            <p:cNvPr id="6" name="Shape 207"/>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 sz="2400" i="1" dirty="0">
                  <a:solidFill>
                    <a:srgbClr val="000000"/>
                  </a:solidFill>
                  <a:latin typeface="Arial"/>
                  <a:ea typeface="Arial"/>
                  <a:cs typeface="Arial"/>
                  <a:sym typeface="Arial"/>
                </a:rPr>
                <a:t>IaaS Neutral</a:t>
              </a:r>
            </a:p>
          </p:txBody>
        </p:sp>
        <p:pic>
          <p:nvPicPr>
            <p:cNvPr id="7" name="Shape 208"/>
            <p:cNvPicPr preferRelativeResize="0"/>
            <p:nvPr/>
          </p:nvPicPr>
          <p:blipFill rotWithShape="1">
            <a:blip r:embed="rId3">
              <a:alphaModFix/>
            </a:blip>
            <a:srcRect/>
            <a:stretch/>
          </p:blipFill>
          <p:spPr>
            <a:xfrm>
              <a:off x="5962650" y="2839901"/>
              <a:ext cx="1007399" cy="679200"/>
            </a:xfrm>
            <a:prstGeom prst="rect">
              <a:avLst/>
            </a:prstGeom>
            <a:noFill/>
            <a:ln>
              <a:noFill/>
            </a:ln>
          </p:spPr>
        </p:pic>
        <p:pic>
          <p:nvPicPr>
            <p:cNvPr id="8" name="Shape 209"/>
            <p:cNvPicPr preferRelativeResize="0"/>
            <p:nvPr/>
          </p:nvPicPr>
          <p:blipFill rotWithShape="1">
            <a:blip r:embed="rId3">
              <a:alphaModFix/>
            </a:blip>
            <a:srcRect/>
            <a:stretch/>
          </p:blipFill>
          <p:spPr>
            <a:xfrm>
              <a:off x="5712882" y="1811201"/>
              <a:ext cx="1007399" cy="679200"/>
            </a:xfrm>
            <a:prstGeom prst="rect">
              <a:avLst/>
            </a:prstGeom>
            <a:noFill/>
            <a:ln>
              <a:noFill/>
            </a:ln>
          </p:spPr>
        </p:pic>
        <p:pic>
          <p:nvPicPr>
            <p:cNvPr id="9" name="Shape 210"/>
            <p:cNvPicPr preferRelativeResize="0"/>
            <p:nvPr/>
          </p:nvPicPr>
          <p:blipFill rotWithShape="1">
            <a:blip r:embed="rId3">
              <a:alphaModFix/>
            </a:blip>
            <a:srcRect/>
            <a:stretch/>
          </p:blipFill>
          <p:spPr>
            <a:xfrm>
              <a:off x="7825622" y="2882408"/>
              <a:ext cx="1007399" cy="679200"/>
            </a:xfrm>
            <a:prstGeom prst="rect">
              <a:avLst/>
            </a:prstGeom>
            <a:noFill/>
            <a:ln>
              <a:noFill/>
            </a:ln>
          </p:spPr>
        </p:pic>
        <p:sp>
          <p:nvSpPr>
            <p:cNvPr id="10" name="Shape 211"/>
            <p:cNvSpPr txBox="1"/>
            <p:nvPr/>
          </p:nvSpPr>
          <p:spPr>
            <a:xfrm>
              <a:off x="7944157" y="3095803"/>
              <a:ext cx="795900" cy="389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300" cap="none">
                  <a:solidFill>
                    <a:srgbClr val="000000"/>
                  </a:solidFill>
                  <a:latin typeface="Arial"/>
                  <a:ea typeface="Arial"/>
                  <a:cs typeface="Arial"/>
                  <a:sym typeface="Arial"/>
                </a:rPr>
                <a:t>...ETC</a:t>
              </a:r>
            </a:p>
          </p:txBody>
        </p:sp>
        <p:pic>
          <p:nvPicPr>
            <p:cNvPr id="11" name="Shape 212"/>
            <p:cNvPicPr preferRelativeResize="0"/>
            <p:nvPr/>
          </p:nvPicPr>
          <p:blipFill rotWithShape="1">
            <a:blip r:embed="rId3">
              <a:alphaModFix/>
            </a:blip>
            <a:srcRect/>
            <a:stretch/>
          </p:blipFill>
          <p:spPr>
            <a:xfrm>
              <a:off x="7191375" y="1811201"/>
              <a:ext cx="1007399" cy="679200"/>
            </a:xfrm>
            <a:prstGeom prst="rect">
              <a:avLst/>
            </a:prstGeom>
            <a:noFill/>
            <a:ln>
              <a:noFill/>
            </a:ln>
          </p:spPr>
        </p:pic>
        <p:pic>
          <p:nvPicPr>
            <p:cNvPr id="12" name="Shape 213"/>
            <p:cNvPicPr preferRelativeResize="0"/>
            <p:nvPr/>
          </p:nvPicPr>
          <p:blipFill rotWithShape="1">
            <a:blip r:embed="rId4">
              <a:alphaModFix/>
            </a:blip>
            <a:srcRect/>
            <a:stretch/>
          </p:blipFill>
          <p:spPr>
            <a:xfrm>
              <a:off x="5886450" y="2094850"/>
              <a:ext cx="719999" cy="181800"/>
            </a:xfrm>
            <a:prstGeom prst="rect">
              <a:avLst/>
            </a:prstGeom>
            <a:noFill/>
            <a:ln>
              <a:noFill/>
            </a:ln>
          </p:spPr>
        </p:pic>
        <p:pic>
          <p:nvPicPr>
            <p:cNvPr id="13" name="Shape 214"/>
            <p:cNvPicPr preferRelativeResize="0"/>
            <p:nvPr/>
          </p:nvPicPr>
          <p:blipFill rotWithShape="1">
            <a:blip r:embed="rId5">
              <a:alphaModFix/>
            </a:blip>
            <a:srcRect/>
            <a:stretch/>
          </p:blipFill>
          <p:spPr>
            <a:xfrm>
              <a:off x="6146800" y="3079750"/>
              <a:ext cx="659999" cy="266699"/>
            </a:xfrm>
            <a:prstGeom prst="rect">
              <a:avLst/>
            </a:prstGeom>
            <a:noFill/>
            <a:ln>
              <a:noFill/>
            </a:ln>
          </p:spPr>
        </p:pic>
        <p:pic>
          <p:nvPicPr>
            <p:cNvPr id="14" name="Shape 215"/>
            <p:cNvPicPr preferRelativeResize="0"/>
            <p:nvPr/>
          </p:nvPicPr>
          <p:blipFill rotWithShape="1">
            <a:blip r:embed="rId6">
              <a:alphaModFix/>
            </a:blip>
            <a:srcRect/>
            <a:stretch/>
          </p:blipFill>
          <p:spPr>
            <a:xfrm>
              <a:off x="7576450" y="2013044"/>
              <a:ext cx="344399" cy="355200"/>
            </a:xfrm>
            <a:prstGeom prst="rect">
              <a:avLst/>
            </a:prstGeom>
            <a:noFill/>
            <a:ln>
              <a:noFill/>
            </a:ln>
          </p:spPr>
        </p:pic>
      </p:grpSp>
      <p:pic>
        <p:nvPicPr>
          <p:cNvPr id="16" name="Shape 210"/>
          <p:cNvPicPr preferRelativeResize="0"/>
          <p:nvPr/>
        </p:nvPicPr>
        <p:blipFill rotWithShape="1">
          <a:blip r:embed="rId3">
            <a:alphaModFix/>
          </a:blip>
          <a:srcRect/>
          <a:stretch/>
        </p:blipFill>
        <p:spPr>
          <a:xfrm>
            <a:off x="6411189" y="2599412"/>
            <a:ext cx="1007399" cy="509400"/>
          </a:xfrm>
          <a:prstGeom prst="rect">
            <a:avLst/>
          </a:prstGeom>
          <a:noFill/>
          <a:ln>
            <a:noFill/>
          </a:ln>
        </p:spPr>
      </p:pic>
      <p:pic>
        <p:nvPicPr>
          <p:cNvPr id="20" name="Picture 19"/>
          <p:cNvPicPr>
            <a:picLocks noChangeAspect="1"/>
          </p:cNvPicPr>
          <p:nvPr/>
        </p:nvPicPr>
        <p:blipFill>
          <a:blip r:embed="rId7"/>
          <a:stretch>
            <a:fillRect/>
          </a:stretch>
        </p:blipFill>
        <p:spPr>
          <a:xfrm>
            <a:off x="6785154" y="2704278"/>
            <a:ext cx="322667" cy="322667"/>
          </a:xfrm>
          <a:prstGeom prst="rect">
            <a:avLst/>
          </a:prstGeom>
        </p:spPr>
      </p:pic>
      <p:sp>
        <p:nvSpPr>
          <p:cNvPr id="21" name="Shape 205"/>
          <p:cNvSpPr txBox="1">
            <a:spLocks/>
          </p:cNvSpPr>
          <p:nvPr/>
        </p:nvSpPr>
        <p:spPr>
          <a:xfrm>
            <a:off x="304800" y="895350"/>
            <a:ext cx="5105399" cy="3555899"/>
          </a:xfrm>
          <a:prstGeom prst="rect">
            <a:avLst/>
          </a:prstGeom>
          <a:noFill/>
          <a:ln>
            <a:noFill/>
          </a:ln>
        </p:spPr>
        <p:txBody>
          <a:bodyPr vert="horz" lIns="91425" tIns="45700" rIns="91425" bIns="45700" rtlCol="0" anchor="t" anchorCtr="0">
            <a:noAutofit/>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Clr>
                <a:srgbClr val="2C95DD"/>
              </a:buClr>
              <a:buSzPct val="25000"/>
              <a:buFont typeface="Arial"/>
              <a:buNone/>
            </a:pPr>
            <a:r>
              <a:rPr lang="en" sz="1500" b="1" dirty="0" smtClean="0">
                <a:solidFill>
                  <a:srgbClr val="F5F5F5"/>
                </a:solidFill>
                <a:latin typeface="Arial"/>
                <a:ea typeface="Arial"/>
                <a:cs typeface="Arial"/>
                <a:sym typeface="Arial"/>
              </a:rPr>
              <a:t>Stemcell</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create_stemcell(image, cloud_properties)</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delete_stemcell(stemcell_id)</a:t>
            </a:r>
          </a:p>
          <a:p>
            <a:pPr marL="0" indent="0">
              <a:spcBef>
                <a:spcPts val="0"/>
              </a:spcBef>
              <a:buClr>
                <a:srgbClr val="2C95DD"/>
              </a:buClr>
              <a:buFont typeface="Arial"/>
              <a:buNone/>
            </a:pPr>
            <a:endParaRPr lang="en" sz="1500" dirty="0" smtClean="0">
              <a:solidFill>
                <a:srgbClr val="F5F5F5"/>
              </a:solidFill>
              <a:latin typeface="Arial"/>
              <a:ea typeface="Arial"/>
              <a:cs typeface="Arial"/>
              <a:sym typeface="Arial"/>
            </a:endParaRPr>
          </a:p>
          <a:p>
            <a:pPr marL="0" indent="0">
              <a:spcBef>
                <a:spcPts val="0"/>
              </a:spcBef>
              <a:buClr>
                <a:srgbClr val="2C95DD"/>
              </a:buClr>
              <a:buSzPct val="25000"/>
              <a:buFont typeface="Arial"/>
              <a:buNone/>
            </a:pPr>
            <a:r>
              <a:rPr lang="en" sz="1500" b="1" dirty="0" smtClean="0">
                <a:solidFill>
                  <a:srgbClr val="F5F5F5"/>
                </a:solidFill>
                <a:latin typeface="Arial"/>
                <a:ea typeface="Arial"/>
                <a:cs typeface="Arial"/>
                <a:sym typeface="Arial"/>
              </a:rPr>
              <a:t>VM</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create_vm(agent_id, stemcell_id, resource_pool, </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networks, disk_locality, env)</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delete_vm(vm_id)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reboot_vm(vm_id)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configure_networks(vm_id, networks)</a:t>
            </a:r>
          </a:p>
          <a:p>
            <a:pPr marL="0" indent="0">
              <a:spcBef>
                <a:spcPts val="0"/>
              </a:spcBef>
              <a:buClr>
                <a:srgbClr val="2C95DD"/>
              </a:buClr>
              <a:buFont typeface="Arial"/>
              <a:buNone/>
            </a:pPr>
            <a:endParaRPr lang="en" sz="1500" dirty="0" smtClean="0">
              <a:solidFill>
                <a:srgbClr val="F5F5F5"/>
              </a:solidFill>
              <a:latin typeface="Arial"/>
              <a:ea typeface="Arial"/>
              <a:cs typeface="Arial"/>
              <a:sym typeface="Arial"/>
            </a:endParaRPr>
          </a:p>
          <a:p>
            <a:pPr marL="0" indent="0">
              <a:spcBef>
                <a:spcPts val="0"/>
              </a:spcBef>
              <a:buClr>
                <a:srgbClr val="2C95DD"/>
              </a:buClr>
              <a:buSzPct val="25000"/>
              <a:buFont typeface="Arial"/>
              <a:buNone/>
            </a:pPr>
            <a:r>
              <a:rPr lang="en" sz="1500" b="1" dirty="0" smtClean="0">
                <a:solidFill>
                  <a:srgbClr val="F5F5F5"/>
                </a:solidFill>
                <a:latin typeface="Arial"/>
                <a:ea typeface="Arial"/>
                <a:cs typeface="Arial"/>
                <a:sym typeface="Arial"/>
              </a:rPr>
              <a:t>Disk</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create_disk(size, vm_locality)</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delete_disk(disk_id)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attach_disk(vm_id, disk_id)</a:t>
            </a:r>
          </a:p>
          <a:p>
            <a:pPr marL="0" indent="0">
              <a:spcBef>
                <a:spcPts val="0"/>
              </a:spcBef>
              <a:buClr>
                <a:srgbClr val="2C95DD"/>
              </a:buClr>
              <a:buSzPct val="25000"/>
              <a:buFont typeface="Arial"/>
              <a:buNone/>
            </a:pPr>
            <a:r>
              <a:rPr lang="en" sz="1500" dirty="0" smtClean="0">
                <a:solidFill>
                  <a:srgbClr val="F5F5F5"/>
                </a:solidFill>
                <a:latin typeface="Arial"/>
                <a:ea typeface="Arial"/>
                <a:cs typeface="Arial"/>
                <a:sym typeface="Arial"/>
              </a:rPr>
              <a:t>  detach_disk(vm_id, disk_id)</a:t>
            </a:r>
          </a:p>
          <a:p>
            <a:pPr marL="0" indent="0">
              <a:spcBef>
                <a:spcPts val="0"/>
              </a:spcBef>
              <a:buClr>
                <a:srgbClr val="2C95DD"/>
              </a:buClr>
              <a:buFont typeface="Arial"/>
              <a:buNone/>
            </a:pPr>
            <a:endParaRPr lang="en" sz="1500"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4501</TotalTime>
  <Words>3036</Words>
  <Application>Microsoft Macintosh PowerPoint</Application>
  <PresentationFormat>On-screen Show (16:9)</PresentationFormat>
  <Paragraphs>568</Paragraphs>
  <Slides>61</Slides>
  <Notes>29</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PowerPoint Presentation</vt:lpstr>
      <vt:lpstr>Agenda</vt:lpstr>
      <vt:lpstr>PowerPoint Presentation</vt:lpstr>
      <vt:lpstr>Why BOSH?</vt:lpstr>
      <vt:lpstr>CM &amp; Orchestration tools</vt:lpstr>
      <vt:lpstr>What is missing?</vt:lpstr>
      <vt:lpstr>BOSH (Outer Shell)  Logical View</vt:lpstr>
      <vt:lpstr>The BOSH Architecture</vt:lpstr>
      <vt:lpstr>BOSH: Cloud Provider Interface</vt:lpstr>
      <vt:lpstr>3 Components of a BOSH Deployment</vt:lpstr>
      <vt:lpstr>BOSH deployment </vt:lpstr>
      <vt:lpstr>BOSH deployment </vt:lpstr>
      <vt:lpstr>BOSH deployment </vt:lpstr>
      <vt:lpstr>BOSH deployment </vt:lpstr>
      <vt:lpstr>3 Components of a BOSH Deployment</vt:lpstr>
      <vt:lpstr>… so what exactly is a BOSH release?</vt:lpstr>
      <vt:lpstr>Anatomy of BOSH releases</vt:lpstr>
      <vt:lpstr>Job Creation</vt:lpstr>
      <vt:lpstr>Logs</vt:lpstr>
      <vt:lpstr>PowerPoint Presentation</vt:lpstr>
      <vt:lpstr>4 Layers of Built-in High Availability</vt:lpstr>
      <vt:lpstr>4 Layers of Built-in High Availability</vt:lpstr>
      <vt:lpstr>Application Instance HA</vt:lpstr>
      <vt:lpstr>4 Layers of Built-in High Availability</vt:lpstr>
      <vt:lpstr>Platform Process HA</vt:lpstr>
      <vt:lpstr>4 Layers of Built-in High Availability</vt:lpstr>
      <vt:lpstr>Platform VM HA</vt:lpstr>
      <vt:lpstr>Platform VM HA</vt:lpstr>
      <vt:lpstr>Platform VM HA</vt:lpstr>
      <vt:lpstr>4 Layers of built-in High Availability</vt:lpstr>
      <vt:lpstr>Availability Zones</vt:lpstr>
      <vt:lpstr>How Pivotal CF enables four layers of HA</vt:lpstr>
      <vt:lpstr>PowerPoint Presentation</vt:lpstr>
      <vt:lpstr>Canary Deployments</vt:lpstr>
      <vt:lpstr>How Do Canary Deployments Work?</vt:lpstr>
      <vt:lpstr>How Do Canary Deployments Work?</vt:lpstr>
      <vt:lpstr>How Do Canary Deployments Work?</vt:lpstr>
      <vt:lpstr>How Do Canary Deployments Work?</vt:lpstr>
      <vt:lpstr>How Do Canary Deployments Work?</vt:lpstr>
      <vt:lpstr>BOSH – Purpose-built for “Day 2 Operations”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Disabling manually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Vivian</cp:lastModifiedBy>
  <cp:revision>294</cp:revision>
  <dcterms:created xsi:type="dcterms:W3CDTF">2010-04-12T23:12:02Z</dcterms:created>
  <dcterms:modified xsi:type="dcterms:W3CDTF">2016-08-09T04:30:34Z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